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59" r:id="rId6"/>
    <p:sldId id="260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47" autoAdjust="0"/>
  </p:normalViewPr>
  <p:slideViewPr>
    <p:cSldViewPr snapToGrid="0" snapToObjects="1">
      <p:cViewPr varScale="1">
        <p:scale>
          <a:sx n="124" d="100"/>
          <a:sy n="124" d="100"/>
        </p:scale>
        <p:origin x="-134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Typical</a:t>
            </a:r>
            <a:r>
              <a:rPr lang="en-US" baseline="0" dirty="0" smtClean="0"/>
              <a:t> monthly charges based on number of </a:t>
            </a:r>
            <a:r>
              <a:rPr lang="en-US" baseline="0" dirty="0" smtClean="0"/>
              <a:t>units</a:t>
            </a:r>
          </a:p>
          <a:p>
            <a:pPr>
              <a:defRPr/>
            </a:pPr>
            <a:r>
              <a:rPr lang="en-US" sz="1800" b="0" i="1" baseline="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30% lower cost compared to a CPA on average</a:t>
            </a:r>
            <a:endParaRPr lang="en-US" sz="1800" b="0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00617283950617284"/>
                  <c:y val="0.042090268965963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$150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"/>
                  <c:y val="0.039284457252522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$200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0154320987654321"/>
                  <c:y val="0.036478424591628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$300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"/>
                  <c:y val="0.036478424591628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$</a:t>
                    </a:r>
                    <a:r>
                      <a:rPr lang="en-US" baseline="0" dirty="0" smtClean="0"/>
                      <a:t> Call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>
                    <a:solidFill>
                      <a:srgbClr val="FFFF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_([$$-409]* #,##0.00_);_([$$-409]* \(#,##0.00\);_([$$-409]* "-"??_);_(@_)</c:formatCode>
                <c:ptCount val="4"/>
                <c:pt idx="0">
                  <c:v>2.49</c:v>
                </c:pt>
                <c:pt idx="1">
                  <c:v>1.99</c:v>
                </c:pt>
                <c:pt idx="2">
                  <c:v>1.33</c:v>
                </c:pt>
                <c:pt idx="3">
                  <c:v>0.99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1-50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51-100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101-200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201</a:t>
                    </a:r>
                    <a:r>
                      <a:rPr lang="en-US" baseline="0" dirty="0" smtClean="0"/>
                      <a:t> +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40.0</c:v>
                </c:pt>
                <c:pt idx="1">
                  <c:v>50.0</c:v>
                </c:pt>
                <c:pt idx="2">
                  <c:v>75.0</c:v>
                </c:pt>
                <c:pt idx="3">
                  <c:v>100.0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852368520"/>
        <c:axId val="428736024"/>
        <c:axId val="0"/>
      </c:bar3DChart>
      <c:catAx>
        <c:axId val="852368520"/>
        <c:scaling>
          <c:orientation val="minMax"/>
        </c:scaling>
        <c:delete val="0"/>
        <c:axPos val="b"/>
        <c:majorTickMark val="none"/>
        <c:minorTickMark val="none"/>
        <c:tickLblPos val="nextTo"/>
        <c:crossAx val="428736024"/>
        <c:crosses val="autoZero"/>
        <c:auto val="1"/>
        <c:lblAlgn val="ctr"/>
        <c:lblOffset val="100"/>
        <c:noMultiLvlLbl val="0"/>
      </c:catAx>
      <c:valAx>
        <c:axId val="428736024"/>
        <c:scaling>
          <c:orientation val="minMax"/>
        </c:scaling>
        <c:delete val="1"/>
        <c:axPos val="l"/>
        <c:numFmt formatCode="_([$$-409]* #,##0.00_);_([$$-409]* \(#,##0.00\);_([$$-409]* &quot;-&quot;??_);_(@_)" sourceLinked="1"/>
        <c:majorTickMark val="none"/>
        <c:minorTickMark val="none"/>
        <c:tickLblPos val="nextTo"/>
        <c:crossAx val="852368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62F772-7F38-CA48-A815-23405D2612CA}" type="doc">
      <dgm:prSet loTypeId="urn:microsoft.com/office/officeart/2005/8/layout/hList7" loCatId="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A162DF-A26B-0C44-8C57-00420BF19E0B}">
      <dgm:prSet phldrT="[Text]"/>
      <dgm:spPr/>
      <dgm:t>
        <a:bodyPr/>
        <a:lstStyle/>
        <a:p>
          <a:r>
            <a:rPr lang="en-US" dirty="0" smtClean="0"/>
            <a:t>Self Managed</a:t>
          </a:r>
        </a:p>
        <a:p>
          <a:r>
            <a:rPr lang="en-US" dirty="0" smtClean="0"/>
            <a:t>HOA’s &amp; Condos</a:t>
          </a:r>
        </a:p>
      </dgm:t>
    </dgm:pt>
    <dgm:pt modelId="{DB6C5526-2B9F-B44A-A4A0-58957FFA747E}" type="parTrans" cxnId="{122D494E-77F2-4B4F-8A6D-42681A2F0F19}">
      <dgm:prSet/>
      <dgm:spPr/>
      <dgm:t>
        <a:bodyPr/>
        <a:lstStyle/>
        <a:p>
          <a:endParaRPr lang="en-US"/>
        </a:p>
      </dgm:t>
    </dgm:pt>
    <dgm:pt modelId="{83416361-996C-AE49-BE7D-C724DB0DFE80}" type="sibTrans" cxnId="{122D494E-77F2-4B4F-8A6D-42681A2F0F19}">
      <dgm:prSet/>
      <dgm:spPr/>
      <dgm:t>
        <a:bodyPr/>
        <a:lstStyle/>
        <a:p>
          <a:endParaRPr lang="en-US"/>
        </a:p>
      </dgm:t>
    </dgm:pt>
    <dgm:pt modelId="{CE2A039F-EB65-0048-9892-83BCC30BA524}">
      <dgm:prSet phldrT="[Text]"/>
      <dgm:spPr/>
      <dgm:t>
        <a:bodyPr/>
        <a:lstStyle/>
        <a:p>
          <a:r>
            <a:rPr lang="en-US" dirty="0" smtClean="0"/>
            <a:t>Comprehensive Banking </a:t>
          </a:r>
        </a:p>
        <a:p>
          <a:r>
            <a:rPr lang="en-US" dirty="0" smtClean="0"/>
            <a:t>&amp;</a:t>
          </a:r>
        </a:p>
        <a:p>
          <a:r>
            <a:rPr lang="en-US" dirty="0" smtClean="0"/>
            <a:t>Lockbox Service</a:t>
          </a:r>
          <a:endParaRPr lang="en-US" dirty="0"/>
        </a:p>
      </dgm:t>
    </dgm:pt>
    <dgm:pt modelId="{C520FEB8-04D6-B24A-82B4-5E545CE67C56}" type="parTrans" cxnId="{C0461661-419A-ED4C-AD6F-2ED348292D49}">
      <dgm:prSet/>
      <dgm:spPr/>
      <dgm:t>
        <a:bodyPr/>
        <a:lstStyle/>
        <a:p>
          <a:endParaRPr lang="en-US"/>
        </a:p>
      </dgm:t>
    </dgm:pt>
    <dgm:pt modelId="{2F77F0CE-00BC-904C-8AD1-4C821B6C018D}" type="sibTrans" cxnId="{C0461661-419A-ED4C-AD6F-2ED348292D49}">
      <dgm:prSet/>
      <dgm:spPr/>
      <dgm:t>
        <a:bodyPr/>
        <a:lstStyle/>
        <a:p>
          <a:endParaRPr lang="en-US"/>
        </a:p>
      </dgm:t>
    </dgm:pt>
    <dgm:pt modelId="{C6D6FE17-CCA5-6D43-A8FA-006CD0178FED}">
      <dgm:prSet phldrT="[Text]"/>
      <dgm:spPr/>
      <dgm:t>
        <a:bodyPr/>
        <a:lstStyle/>
        <a:p>
          <a:r>
            <a:rPr lang="en-US" dirty="0" smtClean="0"/>
            <a:t>Accounting, </a:t>
          </a:r>
        </a:p>
        <a:p>
          <a:r>
            <a:rPr lang="en-US" dirty="0" smtClean="0"/>
            <a:t>Bookkeeping</a:t>
          </a:r>
        </a:p>
        <a:p>
          <a:r>
            <a:rPr lang="en-US" dirty="0" smtClean="0"/>
            <a:t> &amp; </a:t>
          </a:r>
        </a:p>
        <a:p>
          <a:r>
            <a:rPr lang="en-US" dirty="0" smtClean="0"/>
            <a:t>Monthly Financials</a:t>
          </a:r>
          <a:endParaRPr lang="en-US" dirty="0"/>
        </a:p>
      </dgm:t>
    </dgm:pt>
    <dgm:pt modelId="{9F06D1A7-59C9-5048-870D-4DF3BE787084}" type="sibTrans" cxnId="{9FED47FD-4613-7840-89A7-B3684F367C62}">
      <dgm:prSet/>
      <dgm:spPr/>
      <dgm:t>
        <a:bodyPr/>
        <a:lstStyle/>
        <a:p>
          <a:endParaRPr lang="en-US"/>
        </a:p>
      </dgm:t>
    </dgm:pt>
    <dgm:pt modelId="{4D26CCA2-8AA4-1346-A7A8-27F926529F29}" type="parTrans" cxnId="{9FED47FD-4613-7840-89A7-B3684F367C62}">
      <dgm:prSet/>
      <dgm:spPr/>
      <dgm:t>
        <a:bodyPr/>
        <a:lstStyle/>
        <a:p>
          <a:endParaRPr lang="en-US"/>
        </a:p>
      </dgm:t>
    </dgm:pt>
    <dgm:pt modelId="{A320DDF0-955C-EE40-837D-6FDF94653AF6}" type="pres">
      <dgm:prSet presAssocID="{8162F772-7F38-CA48-A815-23405D2612C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CC406F-E05D-5749-B258-353FF5938A38}" type="pres">
      <dgm:prSet presAssocID="{8162F772-7F38-CA48-A815-23405D2612CA}" presName="fgShape" presStyleLbl="fgShp" presStyleIdx="0" presStyleCnt="1"/>
      <dgm:spPr>
        <a:solidFill>
          <a:schemeClr val="bg2">
            <a:lumMod val="90000"/>
            <a:lumOff val="10000"/>
          </a:schemeClr>
        </a:solidFill>
      </dgm:spPr>
    </dgm:pt>
    <dgm:pt modelId="{65C7712E-C2ED-C34F-AB68-E2CF5047D600}" type="pres">
      <dgm:prSet presAssocID="{8162F772-7F38-CA48-A815-23405D2612CA}" presName="linComp" presStyleCnt="0"/>
      <dgm:spPr/>
    </dgm:pt>
    <dgm:pt modelId="{3ECA4852-0BE4-5340-8964-1E2397699E6F}" type="pres">
      <dgm:prSet presAssocID="{18A162DF-A26B-0C44-8C57-00420BF19E0B}" presName="compNode" presStyleCnt="0"/>
      <dgm:spPr/>
    </dgm:pt>
    <dgm:pt modelId="{EB4278C0-F479-E949-950A-3E8107E201B9}" type="pres">
      <dgm:prSet presAssocID="{18A162DF-A26B-0C44-8C57-00420BF19E0B}" presName="bkgdShape" presStyleLbl="node1" presStyleIdx="0" presStyleCnt="3" custLinFactNeighborX="2749" custLinFactNeighborY="3937"/>
      <dgm:spPr/>
      <dgm:t>
        <a:bodyPr/>
        <a:lstStyle/>
        <a:p>
          <a:endParaRPr lang="en-US"/>
        </a:p>
      </dgm:t>
    </dgm:pt>
    <dgm:pt modelId="{8680E625-6DBD-7346-B91C-37EF296CB62C}" type="pres">
      <dgm:prSet presAssocID="{18A162DF-A26B-0C44-8C57-00420BF19E0B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888DE-177E-1C49-8CE8-C5E4E65B0241}" type="pres">
      <dgm:prSet presAssocID="{18A162DF-A26B-0C44-8C57-00420BF19E0B}" presName="invisiNode" presStyleLbl="node1" presStyleIdx="0" presStyleCnt="3"/>
      <dgm:spPr/>
    </dgm:pt>
    <dgm:pt modelId="{1FE94EB3-8A60-114A-A189-05FE02890242}" type="pres">
      <dgm:prSet presAssocID="{18A162DF-A26B-0C44-8C57-00420BF19E0B}" presName="imagNode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676BA105-496B-6D4A-8041-4ABC2EE631A7}" type="pres">
      <dgm:prSet presAssocID="{83416361-996C-AE49-BE7D-C724DB0DFE80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E1B2393-8A34-5348-B6E4-2600A6D73BED}" type="pres">
      <dgm:prSet presAssocID="{CE2A039F-EB65-0048-9892-83BCC30BA524}" presName="compNode" presStyleCnt="0"/>
      <dgm:spPr/>
    </dgm:pt>
    <dgm:pt modelId="{5263A044-E595-BD4D-9572-28DD3E330583}" type="pres">
      <dgm:prSet presAssocID="{CE2A039F-EB65-0048-9892-83BCC30BA524}" presName="bkgdShape" presStyleLbl="node1" presStyleIdx="1" presStyleCnt="3"/>
      <dgm:spPr/>
      <dgm:t>
        <a:bodyPr/>
        <a:lstStyle/>
        <a:p>
          <a:endParaRPr lang="en-US"/>
        </a:p>
      </dgm:t>
    </dgm:pt>
    <dgm:pt modelId="{108C9BC4-9C4D-A04D-8C89-AD2246FE490C}" type="pres">
      <dgm:prSet presAssocID="{CE2A039F-EB65-0048-9892-83BCC30BA524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71407-5912-3549-87FB-3C78E90D8448}" type="pres">
      <dgm:prSet presAssocID="{CE2A039F-EB65-0048-9892-83BCC30BA524}" presName="invisiNode" presStyleLbl="node1" presStyleIdx="1" presStyleCnt="3"/>
      <dgm:spPr/>
    </dgm:pt>
    <dgm:pt modelId="{8A2A91B2-77E9-5645-8D09-AB6C333567F0}" type="pres">
      <dgm:prSet presAssocID="{CE2A039F-EB65-0048-9892-83BCC30BA524}" presName="imagNod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76E8A1EC-67F9-8340-91A5-4B41EB11EDDD}" type="pres">
      <dgm:prSet presAssocID="{2F77F0CE-00BC-904C-8AD1-4C821B6C018D}" presName="sibTrans" presStyleLbl="sibTrans2D1" presStyleIdx="0" presStyleCnt="0"/>
      <dgm:spPr/>
      <dgm:t>
        <a:bodyPr/>
        <a:lstStyle/>
        <a:p>
          <a:endParaRPr lang="en-US"/>
        </a:p>
      </dgm:t>
    </dgm:pt>
    <dgm:pt modelId="{AEB22CF6-DB90-9348-B097-5982521F2997}" type="pres">
      <dgm:prSet presAssocID="{C6D6FE17-CCA5-6D43-A8FA-006CD0178FED}" presName="compNode" presStyleCnt="0"/>
      <dgm:spPr/>
    </dgm:pt>
    <dgm:pt modelId="{6AB2A911-1C65-9D4F-B731-DA651C6629E8}" type="pres">
      <dgm:prSet presAssocID="{C6D6FE17-CCA5-6D43-A8FA-006CD0178FED}" presName="bkgdShape" presStyleLbl="node1" presStyleIdx="2" presStyleCnt="3"/>
      <dgm:spPr/>
      <dgm:t>
        <a:bodyPr/>
        <a:lstStyle/>
        <a:p>
          <a:endParaRPr lang="en-US"/>
        </a:p>
      </dgm:t>
    </dgm:pt>
    <dgm:pt modelId="{7FCA54C0-FC19-9144-BC7F-372FFFFDA5A4}" type="pres">
      <dgm:prSet presAssocID="{C6D6FE17-CCA5-6D43-A8FA-006CD0178FE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94F675-9D66-1C43-A78E-B58C830124CC}" type="pres">
      <dgm:prSet presAssocID="{C6D6FE17-CCA5-6D43-A8FA-006CD0178FED}" presName="invisiNode" presStyleLbl="node1" presStyleIdx="2" presStyleCnt="3"/>
      <dgm:spPr/>
    </dgm:pt>
    <dgm:pt modelId="{EB7C8FAE-BF6E-C74D-9ADD-826C97AEDD9D}" type="pres">
      <dgm:prSet presAssocID="{C6D6FE17-CCA5-6D43-A8FA-006CD0178FED}" presName="imagNode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</dgm:ptLst>
  <dgm:cxnLst>
    <dgm:cxn modelId="{B5C1C6A9-4602-5445-A99B-209FB92FCFB7}" type="presOf" srcId="{C6D6FE17-CCA5-6D43-A8FA-006CD0178FED}" destId="{6AB2A911-1C65-9D4F-B731-DA651C6629E8}" srcOrd="0" destOrd="0" presId="urn:microsoft.com/office/officeart/2005/8/layout/hList7"/>
    <dgm:cxn modelId="{C0461661-419A-ED4C-AD6F-2ED348292D49}" srcId="{8162F772-7F38-CA48-A815-23405D2612CA}" destId="{CE2A039F-EB65-0048-9892-83BCC30BA524}" srcOrd="1" destOrd="0" parTransId="{C520FEB8-04D6-B24A-82B4-5E545CE67C56}" sibTransId="{2F77F0CE-00BC-904C-8AD1-4C821B6C018D}"/>
    <dgm:cxn modelId="{9FED47FD-4613-7840-89A7-B3684F367C62}" srcId="{8162F772-7F38-CA48-A815-23405D2612CA}" destId="{C6D6FE17-CCA5-6D43-A8FA-006CD0178FED}" srcOrd="2" destOrd="0" parTransId="{4D26CCA2-8AA4-1346-A7A8-27F926529F29}" sibTransId="{9F06D1A7-59C9-5048-870D-4DF3BE787084}"/>
    <dgm:cxn modelId="{7CB040CC-B6C3-3047-B80D-99E2013C58A4}" type="presOf" srcId="{8162F772-7F38-CA48-A815-23405D2612CA}" destId="{A320DDF0-955C-EE40-837D-6FDF94653AF6}" srcOrd="0" destOrd="0" presId="urn:microsoft.com/office/officeart/2005/8/layout/hList7"/>
    <dgm:cxn modelId="{6B68535E-9637-014C-8565-3938AF737DB8}" type="presOf" srcId="{CE2A039F-EB65-0048-9892-83BCC30BA524}" destId="{5263A044-E595-BD4D-9572-28DD3E330583}" srcOrd="0" destOrd="0" presId="urn:microsoft.com/office/officeart/2005/8/layout/hList7"/>
    <dgm:cxn modelId="{122D494E-77F2-4B4F-8A6D-42681A2F0F19}" srcId="{8162F772-7F38-CA48-A815-23405D2612CA}" destId="{18A162DF-A26B-0C44-8C57-00420BF19E0B}" srcOrd="0" destOrd="0" parTransId="{DB6C5526-2B9F-B44A-A4A0-58957FFA747E}" sibTransId="{83416361-996C-AE49-BE7D-C724DB0DFE80}"/>
    <dgm:cxn modelId="{06FDC502-D024-CB48-89CC-318FE0F8A970}" type="presOf" srcId="{18A162DF-A26B-0C44-8C57-00420BF19E0B}" destId="{EB4278C0-F479-E949-950A-3E8107E201B9}" srcOrd="0" destOrd="0" presId="urn:microsoft.com/office/officeart/2005/8/layout/hList7"/>
    <dgm:cxn modelId="{F2B8B4C9-9A0D-A048-A713-7A5935E3E29B}" type="presOf" srcId="{CE2A039F-EB65-0048-9892-83BCC30BA524}" destId="{108C9BC4-9C4D-A04D-8C89-AD2246FE490C}" srcOrd="1" destOrd="0" presId="urn:microsoft.com/office/officeart/2005/8/layout/hList7"/>
    <dgm:cxn modelId="{E3611F03-3DA0-6246-844F-242C12F095EF}" type="presOf" srcId="{18A162DF-A26B-0C44-8C57-00420BF19E0B}" destId="{8680E625-6DBD-7346-B91C-37EF296CB62C}" srcOrd="1" destOrd="0" presId="urn:microsoft.com/office/officeart/2005/8/layout/hList7"/>
    <dgm:cxn modelId="{D0164039-6907-DD4D-8804-2E17F2C7953C}" type="presOf" srcId="{83416361-996C-AE49-BE7D-C724DB0DFE80}" destId="{676BA105-496B-6D4A-8041-4ABC2EE631A7}" srcOrd="0" destOrd="0" presId="urn:microsoft.com/office/officeart/2005/8/layout/hList7"/>
    <dgm:cxn modelId="{6B409E32-8906-F84A-9714-E300C4958B3A}" type="presOf" srcId="{2F77F0CE-00BC-904C-8AD1-4C821B6C018D}" destId="{76E8A1EC-67F9-8340-91A5-4B41EB11EDDD}" srcOrd="0" destOrd="0" presId="urn:microsoft.com/office/officeart/2005/8/layout/hList7"/>
    <dgm:cxn modelId="{CB2C8EE2-0039-AF4D-9B01-91E65E5FE758}" type="presOf" srcId="{C6D6FE17-CCA5-6D43-A8FA-006CD0178FED}" destId="{7FCA54C0-FC19-9144-BC7F-372FFFFDA5A4}" srcOrd="1" destOrd="0" presId="urn:microsoft.com/office/officeart/2005/8/layout/hList7"/>
    <dgm:cxn modelId="{88980CDF-BD45-3C44-871C-16B023345E43}" type="presParOf" srcId="{A320DDF0-955C-EE40-837D-6FDF94653AF6}" destId="{7BCC406F-E05D-5749-B258-353FF5938A38}" srcOrd="0" destOrd="0" presId="urn:microsoft.com/office/officeart/2005/8/layout/hList7"/>
    <dgm:cxn modelId="{7D1C41B5-3EF3-3243-BF22-4B39BD1E6A28}" type="presParOf" srcId="{A320DDF0-955C-EE40-837D-6FDF94653AF6}" destId="{65C7712E-C2ED-C34F-AB68-E2CF5047D600}" srcOrd="1" destOrd="0" presId="urn:microsoft.com/office/officeart/2005/8/layout/hList7"/>
    <dgm:cxn modelId="{EA0CAAA9-665F-FD4A-9CA5-391668D646FD}" type="presParOf" srcId="{65C7712E-C2ED-C34F-AB68-E2CF5047D600}" destId="{3ECA4852-0BE4-5340-8964-1E2397699E6F}" srcOrd="0" destOrd="0" presId="urn:microsoft.com/office/officeart/2005/8/layout/hList7"/>
    <dgm:cxn modelId="{4D1AB5B1-EE4F-4D4D-B266-851D9208CA4A}" type="presParOf" srcId="{3ECA4852-0BE4-5340-8964-1E2397699E6F}" destId="{EB4278C0-F479-E949-950A-3E8107E201B9}" srcOrd="0" destOrd="0" presId="urn:microsoft.com/office/officeart/2005/8/layout/hList7"/>
    <dgm:cxn modelId="{8798F314-4DC1-1149-B64B-6D675288670F}" type="presParOf" srcId="{3ECA4852-0BE4-5340-8964-1E2397699E6F}" destId="{8680E625-6DBD-7346-B91C-37EF296CB62C}" srcOrd="1" destOrd="0" presId="urn:microsoft.com/office/officeart/2005/8/layout/hList7"/>
    <dgm:cxn modelId="{A82DC95C-5632-9E4B-897F-45D8CA2BB556}" type="presParOf" srcId="{3ECA4852-0BE4-5340-8964-1E2397699E6F}" destId="{8E7888DE-177E-1C49-8CE8-C5E4E65B0241}" srcOrd="2" destOrd="0" presId="urn:microsoft.com/office/officeart/2005/8/layout/hList7"/>
    <dgm:cxn modelId="{0D0DF8C4-BDB7-B84A-9537-DFCBC5D2EE99}" type="presParOf" srcId="{3ECA4852-0BE4-5340-8964-1E2397699E6F}" destId="{1FE94EB3-8A60-114A-A189-05FE02890242}" srcOrd="3" destOrd="0" presId="urn:microsoft.com/office/officeart/2005/8/layout/hList7"/>
    <dgm:cxn modelId="{BEAD08B4-5AE4-0044-A177-90095916E982}" type="presParOf" srcId="{65C7712E-C2ED-C34F-AB68-E2CF5047D600}" destId="{676BA105-496B-6D4A-8041-4ABC2EE631A7}" srcOrd="1" destOrd="0" presId="urn:microsoft.com/office/officeart/2005/8/layout/hList7"/>
    <dgm:cxn modelId="{CC384D56-5CCB-E24D-BCF6-2C5471CAA5F6}" type="presParOf" srcId="{65C7712E-C2ED-C34F-AB68-E2CF5047D600}" destId="{6E1B2393-8A34-5348-B6E4-2600A6D73BED}" srcOrd="2" destOrd="0" presId="urn:microsoft.com/office/officeart/2005/8/layout/hList7"/>
    <dgm:cxn modelId="{9F981CBC-0E91-0349-A9B1-375A1B14E3D9}" type="presParOf" srcId="{6E1B2393-8A34-5348-B6E4-2600A6D73BED}" destId="{5263A044-E595-BD4D-9572-28DD3E330583}" srcOrd="0" destOrd="0" presId="urn:microsoft.com/office/officeart/2005/8/layout/hList7"/>
    <dgm:cxn modelId="{B0C8C380-198D-B249-8A42-248145BFD057}" type="presParOf" srcId="{6E1B2393-8A34-5348-B6E4-2600A6D73BED}" destId="{108C9BC4-9C4D-A04D-8C89-AD2246FE490C}" srcOrd="1" destOrd="0" presId="urn:microsoft.com/office/officeart/2005/8/layout/hList7"/>
    <dgm:cxn modelId="{3A7922AD-F7AA-D84B-8556-267094A781B9}" type="presParOf" srcId="{6E1B2393-8A34-5348-B6E4-2600A6D73BED}" destId="{B1171407-5912-3549-87FB-3C78E90D8448}" srcOrd="2" destOrd="0" presId="urn:microsoft.com/office/officeart/2005/8/layout/hList7"/>
    <dgm:cxn modelId="{8B1F7675-3260-7D4C-9101-91C1322744CE}" type="presParOf" srcId="{6E1B2393-8A34-5348-B6E4-2600A6D73BED}" destId="{8A2A91B2-77E9-5645-8D09-AB6C333567F0}" srcOrd="3" destOrd="0" presId="urn:microsoft.com/office/officeart/2005/8/layout/hList7"/>
    <dgm:cxn modelId="{1A8EBC16-1C77-824B-9AD2-6BA985CC1300}" type="presParOf" srcId="{65C7712E-C2ED-C34F-AB68-E2CF5047D600}" destId="{76E8A1EC-67F9-8340-91A5-4B41EB11EDDD}" srcOrd="3" destOrd="0" presId="urn:microsoft.com/office/officeart/2005/8/layout/hList7"/>
    <dgm:cxn modelId="{E19905BD-3AAE-A843-9D0B-55C335554235}" type="presParOf" srcId="{65C7712E-C2ED-C34F-AB68-E2CF5047D600}" destId="{AEB22CF6-DB90-9348-B097-5982521F2997}" srcOrd="4" destOrd="0" presId="urn:microsoft.com/office/officeart/2005/8/layout/hList7"/>
    <dgm:cxn modelId="{529A4AD4-164F-ED45-9B03-66A6B48FD1F6}" type="presParOf" srcId="{AEB22CF6-DB90-9348-B097-5982521F2997}" destId="{6AB2A911-1C65-9D4F-B731-DA651C6629E8}" srcOrd="0" destOrd="0" presId="urn:microsoft.com/office/officeart/2005/8/layout/hList7"/>
    <dgm:cxn modelId="{6B1BE17C-FE37-3A4F-AB9D-A3426632395C}" type="presParOf" srcId="{AEB22CF6-DB90-9348-B097-5982521F2997}" destId="{7FCA54C0-FC19-9144-BC7F-372FFFFDA5A4}" srcOrd="1" destOrd="0" presId="urn:microsoft.com/office/officeart/2005/8/layout/hList7"/>
    <dgm:cxn modelId="{5902612C-C398-8F48-A452-31459B3A91D0}" type="presParOf" srcId="{AEB22CF6-DB90-9348-B097-5982521F2997}" destId="{BE94F675-9D66-1C43-A78E-B58C830124CC}" srcOrd="2" destOrd="0" presId="urn:microsoft.com/office/officeart/2005/8/layout/hList7"/>
    <dgm:cxn modelId="{BBEA9BFC-08AA-0941-A1A6-BF5084A8A3A3}" type="presParOf" srcId="{AEB22CF6-DB90-9348-B097-5982521F2997}" destId="{EB7C8FAE-BF6E-C74D-9ADD-826C97AEDD9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7A1241-7D43-2949-9F74-2A68C477CED4}" type="doc">
      <dgm:prSet loTypeId="urn:microsoft.com/office/officeart/2008/layout/AlternatingHexagons" loCatId="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0809D7-ABC8-2844-9685-4E460732BAF1}">
      <dgm:prSet phldrT="[Text]"/>
      <dgm:spPr/>
      <dgm:t>
        <a:bodyPr/>
        <a:lstStyle/>
        <a:p>
          <a:r>
            <a:rPr lang="en-US" dirty="0" smtClean="0">
              <a:solidFill>
                <a:schemeClr val="bg2">
                  <a:lumMod val="90000"/>
                  <a:lumOff val="10000"/>
                </a:schemeClr>
              </a:solidFill>
            </a:rPr>
            <a:t>Accounts</a:t>
          </a:r>
          <a:r>
            <a:rPr lang="en-US" dirty="0" smtClean="0"/>
            <a:t> </a:t>
          </a:r>
          <a:r>
            <a:rPr lang="en-US" dirty="0" smtClean="0">
              <a:solidFill>
                <a:schemeClr val="bg2">
                  <a:lumMod val="90000"/>
                  <a:lumOff val="10000"/>
                </a:schemeClr>
              </a:solidFill>
            </a:rPr>
            <a:t>Receivable</a:t>
          </a:r>
          <a:endParaRPr lang="en-US" dirty="0">
            <a:solidFill>
              <a:schemeClr val="bg2">
                <a:lumMod val="90000"/>
                <a:lumOff val="10000"/>
              </a:schemeClr>
            </a:solidFill>
          </a:endParaRPr>
        </a:p>
      </dgm:t>
    </dgm:pt>
    <dgm:pt modelId="{5A540A79-B046-B646-8473-F84C803321EB}" type="parTrans" cxnId="{E4F20F84-A5EF-7B43-AC47-060A70377F66}">
      <dgm:prSet/>
      <dgm:spPr/>
      <dgm:t>
        <a:bodyPr/>
        <a:lstStyle/>
        <a:p>
          <a:endParaRPr lang="en-US"/>
        </a:p>
      </dgm:t>
    </dgm:pt>
    <dgm:pt modelId="{E519D387-78CA-5747-BED1-19EC23AC7878}" type="sibTrans" cxnId="{E4F20F84-A5EF-7B43-AC47-060A70377F66}">
      <dgm:prSet/>
      <dgm:spPr/>
      <dgm:t>
        <a:bodyPr/>
        <a:lstStyle/>
        <a:p>
          <a:endParaRPr lang="en-US"/>
        </a:p>
      </dgm:t>
    </dgm:pt>
    <dgm:pt modelId="{46A7055B-E1FB-5D4C-844B-E00684399A49}">
      <dgm:prSet phldrT="[Text]"/>
      <dgm:spPr/>
      <dgm:t>
        <a:bodyPr/>
        <a:lstStyle/>
        <a:p>
          <a:r>
            <a:rPr lang="en-US" dirty="0" smtClean="0"/>
            <a:t>Assessment Billing &amp; Collection</a:t>
          </a:r>
        </a:p>
        <a:p>
          <a:r>
            <a:rPr lang="en-US" dirty="0" smtClean="0"/>
            <a:t>Check, E-check, Direct Debit, </a:t>
          </a:r>
        </a:p>
        <a:p>
          <a:r>
            <a:rPr lang="en-US" dirty="0" smtClean="0"/>
            <a:t>ACH Payments</a:t>
          </a:r>
        </a:p>
        <a:p>
          <a:r>
            <a:rPr lang="en-US" dirty="0" smtClean="0"/>
            <a:t>Late Notices &amp; Lien Preparation</a:t>
          </a:r>
        </a:p>
        <a:p>
          <a:r>
            <a:rPr lang="en-US" dirty="0" smtClean="0"/>
            <a:t>Owner Database</a:t>
          </a:r>
          <a:endParaRPr lang="en-US" dirty="0"/>
        </a:p>
      </dgm:t>
    </dgm:pt>
    <dgm:pt modelId="{26397AB2-1704-B745-A632-D4833E19A849}" type="parTrans" cxnId="{D4FB61A3-B92C-A545-8CEA-550157C45E0C}">
      <dgm:prSet/>
      <dgm:spPr/>
      <dgm:t>
        <a:bodyPr/>
        <a:lstStyle/>
        <a:p>
          <a:endParaRPr lang="en-US"/>
        </a:p>
      </dgm:t>
    </dgm:pt>
    <dgm:pt modelId="{3B9266EF-9A8B-704C-8D64-8EC2F08FB259}" type="sibTrans" cxnId="{D4FB61A3-B92C-A545-8CEA-550157C45E0C}">
      <dgm:prSet/>
      <dgm:spPr/>
      <dgm:t>
        <a:bodyPr/>
        <a:lstStyle/>
        <a:p>
          <a:endParaRPr lang="en-US"/>
        </a:p>
      </dgm:t>
    </dgm:pt>
    <dgm:pt modelId="{AB844813-2C45-0340-AFAB-707851C88977}">
      <dgm:prSet phldrT="[Text]"/>
      <dgm:spPr/>
      <dgm:t>
        <a:bodyPr/>
        <a:lstStyle/>
        <a:p>
          <a:r>
            <a:rPr lang="en-US" dirty="0" smtClean="0">
              <a:solidFill>
                <a:schemeClr val="bg2">
                  <a:lumMod val="90000"/>
                  <a:lumOff val="10000"/>
                </a:schemeClr>
              </a:solidFill>
            </a:rPr>
            <a:t>Accounts Payable</a:t>
          </a:r>
          <a:endParaRPr lang="en-US" dirty="0">
            <a:solidFill>
              <a:schemeClr val="bg2">
                <a:lumMod val="90000"/>
                <a:lumOff val="10000"/>
              </a:schemeClr>
            </a:solidFill>
          </a:endParaRPr>
        </a:p>
      </dgm:t>
    </dgm:pt>
    <dgm:pt modelId="{9BC66DA9-7545-8641-808D-FAC0B7FDD9AF}" type="parTrans" cxnId="{A1C6B537-2F49-B24E-BE4D-84B70FCDD544}">
      <dgm:prSet/>
      <dgm:spPr/>
      <dgm:t>
        <a:bodyPr/>
        <a:lstStyle/>
        <a:p>
          <a:endParaRPr lang="en-US"/>
        </a:p>
      </dgm:t>
    </dgm:pt>
    <dgm:pt modelId="{945C287C-BBDE-9D4D-BC52-F280A9D9FB7B}" type="sibTrans" cxnId="{A1C6B537-2F49-B24E-BE4D-84B70FCDD544}">
      <dgm:prSet/>
      <dgm:spPr/>
      <dgm:t>
        <a:bodyPr/>
        <a:lstStyle/>
        <a:p>
          <a:endParaRPr lang="en-US"/>
        </a:p>
      </dgm:t>
    </dgm:pt>
    <dgm:pt modelId="{59426589-69A3-7047-B47E-6333129D03F9}">
      <dgm:prSet phldrT="[Text]"/>
      <dgm:spPr/>
      <dgm:t>
        <a:bodyPr/>
        <a:lstStyle/>
        <a:p>
          <a:r>
            <a:rPr lang="en-US" dirty="0" smtClean="0"/>
            <a:t>Lockbox Service </a:t>
          </a:r>
        </a:p>
        <a:p>
          <a:r>
            <a:rPr lang="en-US" dirty="0" smtClean="0"/>
            <a:t> Weekly Balance Updates</a:t>
          </a:r>
        </a:p>
        <a:p>
          <a:r>
            <a:rPr lang="en-US" dirty="0" smtClean="0"/>
            <a:t>Vendor Database</a:t>
          </a:r>
        </a:p>
        <a:p>
          <a:r>
            <a:rPr lang="en-US" dirty="0" smtClean="0"/>
            <a:t>General Ledger</a:t>
          </a:r>
        </a:p>
        <a:p>
          <a:r>
            <a:rPr lang="en-US" dirty="0" smtClean="0"/>
            <a:t>	</a:t>
          </a:r>
          <a:endParaRPr lang="en-US" dirty="0"/>
        </a:p>
      </dgm:t>
    </dgm:pt>
    <dgm:pt modelId="{9EB30930-96C6-B94B-943B-A99243693C66}" type="parTrans" cxnId="{66A16838-967B-974E-8CA8-BE4A8F386E70}">
      <dgm:prSet/>
      <dgm:spPr/>
      <dgm:t>
        <a:bodyPr/>
        <a:lstStyle/>
        <a:p>
          <a:endParaRPr lang="en-US"/>
        </a:p>
      </dgm:t>
    </dgm:pt>
    <dgm:pt modelId="{1D81B84C-1D99-3344-B475-6028BC99312A}" type="sibTrans" cxnId="{66A16838-967B-974E-8CA8-BE4A8F386E70}">
      <dgm:prSet/>
      <dgm:spPr/>
      <dgm:t>
        <a:bodyPr/>
        <a:lstStyle/>
        <a:p>
          <a:endParaRPr lang="en-US"/>
        </a:p>
      </dgm:t>
    </dgm:pt>
    <dgm:pt modelId="{8AB6ABF5-9336-7A4F-ADE9-FD5B19BC62D9}">
      <dgm:prSet phldrT="[Text]"/>
      <dgm:spPr/>
      <dgm:t>
        <a:bodyPr/>
        <a:lstStyle/>
        <a:p>
          <a:r>
            <a:rPr lang="en-US" dirty="0" smtClean="0">
              <a:solidFill>
                <a:schemeClr val="bg2">
                  <a:lumMod val="90000"/>
                  <a:lumOff val="10000"/>
                </a:schemeClr>
              </a:solidFill>
            </a:rPr>
            <a:t>General Finance Reporting</a:t>
          </a:r>
          <a:endParaRPr lang="en-US" dirty="0">
            <a:solidFill>
              <a:schemeClr val="bg2">
                <a:lumMod val="90000"/>
                <a:lumOff val="10000"/>
              </a:schemeClr>
            </a:solidFill>
          </a:endParaRPr>
        </a:p>
      </dgm:t>
    </dgm:pt>
    <dgm:pt modelId="{5AA57894-CEE1-B545-B503-E66CC206D3B2}" type="parTrans" cxnId="{92BB6CCC-8112-FE4C-9A6C-50FCC820A5C3}">
      <dgm:prSet/>
      <dgm:spPr/>
      <dgm:t>
        <a:bodyPr/>
        <a:lstStyle/>
        <a:p>
          <a:endParaRPr lang="en-US"/>
        </a:p>
      </dgm:t>
    </dgm:pt>
    <dgm:pt modelId="{222E135F-7DC8-B44C-80FF-F1FFD93D9691}" type="sibTrans" cxnId="{92BB6CCC-8112-FE4C-9A6C-50FCC820A5C3}">
      <dgm:prSet/>
      <dgm:spPr/>
      <dgm:t>
        <a:bodyPr/>
        <a:lstStyle/>
        <a:p>
          <a:endParaRPr lang="en-US"/>
        </a:p>
      </dgm:t>
    </dgm:pt>
    <dgm:pt modelId="{81888FF2-68F2-914A-93CC-0868D1EC43C9}">
      <dgm:prSet phldrT="[Text]"/>
      <dgm:spPr/>
      <dgm:t>
        <a:bodyPr/>
        <a:lstStyle/>
        <a:p>
          <a:endParaRPr lang="en-US" dirty="0" smtClean="0"/>
        </a:p>
        <a:p>
          <a:r>
            <a:rPr lang="en-US" dirty="0" smtClean="0"/>
            <a:t>Monthly</a:t>
          </a:r>
          <a:r>
            <a:rPr lang="en-US" baseline="0" dirty="0" smtClean="0"/>
            <a:t> &amp; Year End Financial Reports</a:t>
          </a:r>
        </a:p>
        <a:p>
          <a:r>
            <a:rPr lang="en-US" baseline="0" dirty="0" smtClean="0"/>
            <a:t>Bank Reconciliation</a:t>
          </a:r>
        </a:p>
      </dgm:t>
    </dgm:pt>
    <dgm:pt modelId="{920BAC6A-229C-E845-9F2C-5D3AD23C2168}" type="parTrans" cxnId="{2A2C1E9C-6B1C-8841-A8DE-A97B81AD9EA3}">
      <dgm:prSet/>
      <dgm:spPr/>
      <dgm:t>
        <a:bodyPr/>
        <a:lstStyle/>
        <a:p>
          <a:endParaRPr lang="en-US"/>
        </a:p>
      </dgm:t>
    </dgm:pt>
    <dgm:pt modelId="{0E0C9E2F-3FA8-CC45-AC37-15CAA9BE578A}" type="sibTrans" cxnId="{2A2C1E9C-6B1C-8841-A8DE-A97B81AD9EA3}">
      <dgm:prSet/>
      <dgm:spPr/>
      <dgm:t>
        <a:bodyPr/>
        <a:lstStyle/>
        <a:p>
          <a:endParaRPr lang="en-US"/>
        </a:p>
      </dgm:t>
    </dgm:pt>
    <dgm:pt modelId="{6035EEE7-A96B-3A41-A425-B30080CB8B2A}" type="pres">
      <dgm:prSet presAssocID="{A07A1241-7D43-2949-9F74-2A68C477CED4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DD6A769-32B4-1847-9668-039961CBC168}" type="pres">
      <dgm:prSet presAssocID="{970809D7-ABC8-2844-9685-4E460732BAF1}" presName="composite" presStyleCnt="0"/>
      <dgm:spPr/>
    </dgm:pt>
    <dgm:pt modelId="{F131074F-90AA-DF41-9B49-0EFC6AFAD8C3}" type="pres">
      <dgm:prSet presAssocID="{970809D7-ABC8-2844-9685-4E460732BAF1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9C85C-4F1E-CB49-B04C-11B5402CFB28}" type="pres">
      <dgm:prSet presAssocID="{970809D7-ABC8-2844-9685-4E460732BAF1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D78C57-0D4A-D146-9273-1AEFB2726836}" type="pres">
      <dgm:prSet presAssocID="{970809D7-ABC8-2844-9685-4E460732BAF1}" presName="BalanceSpacing" presStyleCnt="0"/>
      <dgm:spPr/>
    </dgm:pt>
    <dgm:pt modelId="{EAE0A04D-20FA-6541-9A1D-A10EFD6AB540}" type="pres">
      <dgm:prSet presAssocID="{970809D7-ABC8-2844-9685-4E460732BAF1}" presName="BalanceSpacing1" presStyleCnt="0"/>
      <dgm:spPr/>
    </dgm:pt>
    <dgm:pt modelId="{3CEE5C0B-3EB9-9F4F-935C-710E7133F24F}" type="pres">
      <dgm:prSet presAssocID="{E519D387-78CA-5747-BED1-19EC23AC7878}" presName="Accent1Text" presStyleLbl="node1" presStyleIdx="1" presStyleCnt="6"/>
      <dgm:spPr/>
      <dgm:t>
        <a:bodyPr/>
        <a:lstStyle/>
        <a:p>
          <a:endParaRPr lang="en-US"/>
        </a:p>
      </dgm:t>
    </dgm:pt>
    <dgm:pt modelId="{7920E3FD-ECA0-3847-ACF0-98D84EF15589}" type="pres">
      <dgm:prSet presAssocID="{E519D387-78CA-5747-BED1-19EC23AC7878}" presName="spaceBetweenRectangles" presStyleCnt="0"/>
      <dgm:spPr/>
    </dgm:pt>
    <dgm:pt modelId="{2C965ADA-CC84-3040-8D4A-2DB69F368628}" type="pres">
      <dgm:prSet presAssocID="{AB844813-2C45-0340-AFAB-707851C88977}" presName="composite" presStyleCnt="0"/>
      <dgm:spPr/>
    </dgm:pt>
    <dgm:pt modelId="{0A880164-0D30-8744-885A-668193391100}" type="pres">
      <dgm:prSet presAssocID="{AB844813-2C45-0340-AFAB-707851C88977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533A9-D156-7545-9843-9D623595F904}" type="pres">
      <dgm:prSet presAssocID="{AB844813-2C45-0340-AFAB-707851C88977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B22B81-5153-B74A-ABE9-69D9772F89EF}" type="pres">
      <dgm:prSet presAssocID="{AB844813-2C45-0340-AFAB-707851C88977}" presName="BalanceSpacing" presStyleCnt="0"/>
      <dgm:spPr/>
    </dgm:pt>
    <dgm:pt modelId="{6FAEE7FA-8FCC-5849-BFF9-7174CBC68CBE}" type="pres">
      <dgm:prSet presAssocID="{AB844813-2C45-0340-AFAB-707851C88977}" presName="BalanceSpacing1" presStyleCnt="0"/>
      <dgm:spPr/>
    </dgm:pt>
    <dgm:pt modelId="{0EEA885A-150D-CD4C-919C-2D765B141C3D}" type="pres">
      <dgm:prSet presAssocID="{945C287C-BBDE-9D4D-BC52-F280A9D9FB7B}" presName="Accent1Text" presStyleLbl="node1" presStyleIdx="3" presStyleCnt="6"/>
      <dgm:spPr/>
      <dgm:t>
        <a:bodyPr/>
        <a:lstStyle/>
        <a:p>
          <a:endParaRPr lang="en-US"/>
        </a:p>
      </dgm:t>
    </dgm:pt>
    <dgm:pt modelId="{30434E4A-5853-0446-B92A-BC8C53755EBF}" type="pres">
      <dgm:prSet presAssocID="{945C287C-BBDE-9D4D-BC52-F280A9D9FB7B}" presName="spaceBetweenRectangles" presStyleCnt="0"/>
      <dgm:spPr/>
    </dgm:pt>
    <dgm:pt modelId="{74EE7291-418E-EC41-B2A6-9F503FEC32F8}" type="pres">
      <dgm:prSet presAssocID="{8AB6ABF5-9336-7A4F-ADE9-FD5B19BC62D9}" presName="composite" presStyleCnt="0"/>
      <dgm:spPr/>
    </dgm:pt>
    <dgm:pt modelId="{493E66E5-340B-5D41-8F3B-86DC6D969FE0}" type="pres">
      <dgm:prSet presAssocID="{8AB6ABF5-9336-7A4F-ADE9-FD5B19BC62D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56F63-A632-BF46-B651-1B78E280A12D}" type="pres">
      <dgm:prSet presAssocID="{8AB6ABF5-9336-7A4F-ADE9-FD5B19BC62D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C0FE7-44FC-7D41-8114-DF9910EA371A}" type="pres">
      <dgm:prSet presAssocID="{8AB6ABF5-9336-7A4F-ADE9-FD5B19BC62D9}" presName="BalanceSpacing" presStyleCnt="0"/>
      <dgm:spPr/>
    </dgm:pt>
    <dgm:pt modelId="{79237D0D-A3C8-D044-A594-B26F0F0C5AEE}" type="pres">
      <dgm:prSet presAssocID="{8AB6ABF5-9336-7A4F-ADE9-FD5B19BC62D9}" presName="BalanceSpacing1" presStyleCnt="0"/>
      <dgm:spPr/>
    </dgm:pt>
    <dgm:pt modelId="{D4696F4A-300B-4F43-9BF6-220A3ED9A6E0}" type="pres">
      <dgm:prSet presAssocID="{222E135F-7DC8-B44C-80FF-F1FFD93D9691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92328042-39F5-934E-8C2E-D2EC4D0A9255}" type="presOf" srcId="{945C287C-BBDE-9D4D-BC52-F280A9D9FB7B}" destId="{0EEA885A-150D-CD4C-919C-2D765B141C3D}" srcOrd="0" destOrd="0" presId="urn:microsoft.com/office/officeart/2008/layout/AlternatingHexagons"/>
    <dgm:cxn modelId="{FA1DDE8B-078D-764A-90FB-9AA31E51CCEE}" type="presOf" srcId="{59426589-69A3-7047-B47E-6333129D03F9}" destId="{397533A9-D156-7545-9843-9D623595F904}" srcOrd="0" destOrd="0" presId="urn:microsoft.com/office/officeart/2008/layout/AlternatingHexagons"/>
    <dgm:cxn modelId="{2D591508-8901-464C-8540-F4DB0231DEC5}" type="presOf" srcId="{8AB6ABF5-9336-7A4F-ADE9-FD5B19BC62D9}" destId="{493E66E5-340B-5D41-8F3B-86DC6D969FE0}" srcOrd="0" destOrd="0" presId="urn:microsoft.com/office/officeart/2008/layout/AlternatingHexagons"/>
    <dgm:cxn modelId="{D4FB61A3-B92C-A545-8CEA-550157C45E0C}" srcId="{970809D7-ABC8-2844-9685-4E460732BAF1}" destId="{46A7055B-E1FB-5D4C-844B-E00684399A49}" srcOrd="0" destOrd="0" parTransId="{26397AB2-1704-B745-A632-D4833E19A849}" sibTransId="{3B9266EF-9A8B-704C-8D64-8EC2F08FB259}"/>
    <dgm:cxn modelId="{A1C6B537-2F49-B24E-BE4D-84B70FCDD544}" srcId="{A07A1241-7D43-2949-9F74-2A68C477CED4}" destId="{AB844813-2C45-0340-AFAB-707851C88977}" srcOrd="1" destOrd="0" parTransId="{9BC66DA9-7545-8641-808D-FAC0B7FDD9AF}" sibTransId="{945C287C-BBDE-9D4D-BC52-F280A9D9FB7B}"/>
    <dgm:cxn modelId="{6741245C-32EB-964A-8708-5584313AE511}" type="presOf" srcId="{46A7055B-E1FB-5D4C-844B-E00684399A49}" destId="{5D69C85C-4F1E-CB49-B04C-11B5402CFB28}" srcOrd="0" destOrd="0" presId="urn:microsoft.com/office/officeart/2008/layout/AlternatingHexagons"/>
    <dgm:cxn modelId="{C0D917AE-9CE2-6248-87B8-CE02E47EEF72}" type="presOf" srcId="{AB844813-2C45-0340-AFAB-707851C88977}" destId="{0A880164-0D30-8744-885A-668193391100}" srcOrd="0" destOrd="0" presId="urn:microsoft.com/office/officeart/2008/layout/AlternatingHexagons"/>
    <dgm:cxn modelId="{66A16838-967B-974E-8CA8-BE4A8F386E70}" srcId="{AB844813-2C45-0340-AFAB-707851C88977}" destId="{59426589-69A3-7047-B47E-6333129D03F9}" srcOrd="0" destOrd="0" parTransId="{9EB30930-96C6-B94B-943B-A99243693C66}" sibTransId="{1D81B84C-1D99-3344-B475-6028BC99312A}"/>
    <dgm:cxn modelId="{E4F20F84-A5EF-7B43-AC47-060A70377F66}" srcId="{A07A1241-7D43-2949-9F74-2A68C477CED4}" destId="{970809D7-ABC8-2844-9685-4E460732BAF1}" srcOrd="0" destOrd="0" parTransId="{5A540A79-B046-B646-8473-F84C803321EB}" sibTransId="{E519D387-78CA-5747-BED1-19EC23AC7878}"/>
    <dgm:cxn modelId="{094AD2D8-4998-584C-8F77-D33A65488E3D}" type="presOf" srcId="{970809D7-ABC8-2844-9685-4E460732BAF1}" destId="{F131074F-90AA-DF41-9B49-0EFC6AFAD8C3}" srcOrd="0" destOrd="0" presId="urn:microsoft.com/office/officeart/2008/layout/AlternatingHexagons"/>
    <dgm:cxn modelId="{2A2C1E9C-6B1C-8841-A8DE-A97B81AD9EA3}" srcId="{8AB6ABF5-9336-7A4F-ADE9-FD5B19BC62D9}" destId="{81888FF2-68F2-914A-93CC-0868D1EC43C9}" srcOrd="0" destOrd="0" parTransId="{920BAC6A-229C-E845-9F2C-5D3AD23C2168}" sibTransId="{0E0C9E2F-3FA8-CC45-AC37-15CAA9BE578A}"/>
    <dgm:cxn modelId="{F90D8C0D-1254-D540-9B6F-85451F24E188}" type="presOf" srcId="{222E135F-7DC8-B44C-80FF-F1FFD93D9691}" destId="{D4696F4A-300B-4F43-9BF6-220A3ED9A6E0}" srcOrd="0" destOrd="0" presId="urn:microsoft.com/office/officeart/2008/layout/AlternatingHexagons"/>
    <dgm:cxn modelId="{2B9FFBC6-3729-8945-AB33-77A51A0067F7}" type="presOf" srcId="{81888FF2-68F2-914A-93CC-0868D1EC43C9}" destId="{8E956F63-A632-BF46-B651-1B78E280A12D}" srcOrd="0" destOrd="0" presId="urn:microsoft.com/office/officeart/2008/layout/AlternatingHexagons"/>
    <dgm:cxn modelId="{AB66BCD0-E503-084D-8EAF-871AFD4E211B}" type="presOf" srcId="{E519D387-78CA-5747-BED1-19EC23AC7878}" destId="{3CEE5C0B-3EB9-9F4F-935C-710E7133F24F}" srcOrd="0" destOrd="0" presId="urn:microsoft.com/office/officeart/2008/layout/AlternatingHexagons"/>
    <dgm:cxn modelId="{92BB6CCC-8112-FE4C-9A6C-50FCC820A5C3}" srcId="{A07A1241-7D43-2949-9F74-2A68C477CED4}" destId="{8AB6ABF5-9336-7A4F-ADE9-FD5B19BC62D9}" srcOrd="2" destOrd="0" parTransId="{5AA57894-CEE1-B545-B503-E66CC206D3B2}" sibTransId="{222E135F-7DC8-B44C-80FF-F1FFD93D9691}"/>
    <dgm:cxn modelId="{1C4DB2E3-9E16-5C4B-BE66-905BFB194E7E}" type="presOf" srcId="{A07A1241-7D43-2949-9F74-2A68C477CED4}" destId="{6035EEE7-A96B-3A41-A425-B30080CB8B2A}" srcOrd="0" destOrd="0" presId="urn:microsoft.com/office/officeart/2008/layout/AlternatingHexagons"/>
    <dgm:cxn modelId="{ACF39ADC-E5EA-8D4F-BBC4-87C1FCEFCCE7}" type="presParOf" srcId="{6035EEE7-A96B-3A41-A425-B30080CB8B2A}" destId="{DDD6A769-32B4-1847-9668-039961CBC168}" srcOrd="0" destOrd="0" presId="urn:microsoft.com/office/officeart/2008/layout/AlternatingHexagons"/>
    <dgm:cxn modelId="{351964BC-84B0-DD4E-8FD3-53B6D3D637B6}" type="presParOf" srcId="{DDD6A769-32B4-1847-9668-039961CBC168}" destId="{F131074F-90AA-DF41-9B49-0EFC6AFAD8C3}" srcOrd="0" destOrd="0" presId="urn:microsoft.com/office/officeart/2008/layout/AlternatingHexagons"/>
    <dgm:cxn modelId="{62ACAA4E-484E-E94E-815D-3617A8BBA504}" type="presParOf" srcId="{DDD6A769-32B4-1847-9668-039961CBC168}" destId="{5D69C85C-4F1E-CB49-B04C-11B5402CFB28}" srcOrd="1" destOrd="0" presId="urn:microsoft.com/office/officeart/2008/layout/AlternatingHexagons"/>
    <dgm:cxn modelId="{5E50079C-D24E-B140-AEF8-255CE03DB26F}" type="presParOf" srcId="{DDD6A769-32B4-1847-9668-039961CBC168}" destId="{4CD78C57-0D4A-D146-9273-1AEFB2726836}" srcOrd="2" destOrd="0" presId="urn:microsoft.com/office/officeart/2008/layout/AlternatingHexagons"/>
    <dgm:cxn modelId="{A7C0E9D6-DACC-4140-8AEE-32BB235AA4A0}" type="presParOf" srcId="{DDD6A769-32B4-1847-9668-039961CBC168}" destId="{EAE0A04D-20FA-6541-9A1D-A10EFD6AB540}" srcOrd="3" destOrd="0" presId="urn:microsoft.com/office/officeart/2008/layout/AlternatingHexagons"/>
    <dgm:cxn modelId="{3BC90ADD-41C4-E240-834D-6731C42A15A0}" type="presParOf" srcId="{DDD6A769-32B4-1847-9668-039961CBC168}" destId="{3CEE5C0B-3EB9-9F4F-935C-710E7133F24F}" srcOrd="4" destOrd="0" presId="urn:microsoft.com/office/officeart/2008/layout/AlternatingHexagons"/>
    <dgm:cxn modelId="{F514D04B-BCA8-9143-A8FD-FA5FAACCAB1A}" type="presParOf" srcId="{6035EEE7-A96B-3A41-A425-B30080CB8B2A}" destId="{7920E3FD-ECA0-3847-ACF0-98D84EF15589}" srcOrd="1" destOrd="0" presId="urn:microsoft.com/office/officeart/2008/layout/AlternatingHexagons"/>
    <dgm:cxn modelId="{C536463A-6795-E04A-9337-D9474C8F1661}" type="presParOf" srcId="{6035EEE7-A96B-3A41-A425-B30080CB8B2A}" destId="{2C965ADA-CC84-3040-8D4A-2DB69F368628}" srcOrd="2" destOrd="0" presId="urn:microsoft.com/office/officeart/2008/layout/AlternatingHexagons"/>
    <dgm:cxn modelId="{E813F401-DF88-C142-AC2F-FF080CFBCCB0}" type="presParOf" srcId="{2C965ADA-CC84-3040-8D4A-2DB69F368628}" destId="{0A880164-0D30-8744-885A-668193391100}" srcOrd="0" destOrd="0" presId="urn:microsoft.com/office/officeart/2008/layout/AlternatingHexagons"/>
    <dgm:cxn modelId="{1B96199F-0FC4-0E4E-B397-A16542D1FA17}" type="presParOf" srcId="{2C965ADA-CC84-3040-8D4A-2DB69F368628}" destId="{397533A9-D156-7545-9843-9D623595F904}" srcOrd="1" destOrd="0" presId="urn:microsoft.com/office/officeart/2008/layout/AlternatingHexagons"/>
    <dgm:cxn modelId="{8B4E2FC6-B2EB-C541-921D-58C47CBCF2F2}" type="presParOf" srcId="{2C965ADA-CC84-3040-8D4A-2DB69F368628}" destId="{6EB22B81-5153-B74A-ABE9-69D9772F89EF}" srcOrd="2" destOrd="0" presId="urn:microsoft.com/office/officeart/2008/layout/AlternatingHexagons"/>
    <dgm:cxn modelId="{CFB9A42B-12EC-4841-BAF0-D84658A00918}" type="presParOf" srcId="{2C965ADA-CC84-3040-8D4A-2DB69F368628}" destId="{6FAEE7FA-8FCC-5849-BFF9-7174CBC68CBE}" srcOrd="3" destOrd="0" presId="urn:microsoft.com/office/officeart/2008/layout/AlternatingHexagons"/>
    <dgm:cxn modelId="{21818AD9-7032-D440-B995-752A3EE679D1}" type="presParOf" srcId="{2C965ADA-CC84-3040-8D4A-2DB69F368628}" destId="{0EEA885A-150D-CD4C-919C-2D765B141C3D}" srcOrd="4" destOrd="0" presId="urn:microsoft.com/office/officeart/2008/layout/AlternatingHexagons"/>
    <dgm:cxn modelId="{1D955488-8E1A-E44C-9B3D-859059B75698}" type="presParOf" srcId="{6035EEE7-A96B-3A41-A425-B30080CB8B2A}" destId="{30434E4A-5853-0446-B92A-BC8C53755EBF}" srcOrd="3" destOrd="0" presId="urn:microsoft.com/office/officeart/2008/layout/AlternatingHexagons"/>
    <dgm:cxn modelId="{CFDAD53A-9511-6748-A54B-DC630F5F4B4E}" type="presParOf" srcId="{6035EEE7-A96B-3A41-A425-B30080CB8B2A}" destId="{74EE7291-418E-EC41-B2A6-9F503FEC32F8}" srcOrd="4" destOrd="0" presId="urn:microsoft.com/office/officeart/2008/layout/AlternatingHexagons"/>
    <dgm:cxn modelId="{ABE3A43B-CEC1-E148-B63B-42247605508C}" type="presParOf" srcId="{74EE7291-418E-EC41-B2A6-9F503FEC32F8}" destId="{493E66E5-340B-5D41-8F3B-86DC6D969FE0}" srcOrd="0" destOrd="0" presId="urn:microsoft.com/office/officeart/2008/layout/AlternatingHexagons"/>
    <dgm:cxn modelId="{E65CAAAD-E4B3-B24E-A78E-9A080B294926}" type="presParOf" srcId="{74EE7291-418E-EC41-B2A6-9F503FEC32F8}" destId="{8E956F63-A632-BF46-B651-1B78E280A12D}" srcOrd="1" destOrd="0" presId="urn:microsoft.com/office/officeart/2008/layout/AlternatingHexagons"/>
    <dgm:cxn modelId="{E1FE1D37-6C1F-D44E-AA61-35409EEA7323}" type="presParOf" srcId="{74EE7291-418E-EC41-B2A6-9F503FEC32F8}" destId="{ADFC0FE7-44FC-7D41-8114-DF9910EA371A}" srcOrd="2" destOrd="0" presId="urn:microsoft.com/office/officeart/2008/layout/AlternatingHexagons"/>
    <dgm:cxn modelId="{0171CA93-B4A2-EC41-AAC6-AD0C9711BEA4}" type="presParOf" srcId="{74EE7291-418E-EC41-B2A6-9F503FEC32F8}" destId="{79237D0D-A3C8-D044-A594-B26F0F0C5AEE}" srcOrd="3" destOrd="0" presId="urn:microsoft.com/office/officeart/2008/layout/AlternatingHexagons"/>
    <dgm:cxn modelId="{1CBA8E9B-C6AB-984D-89B5-2DE0DBE6C639}" type="presParOf" srcId="{74EE7291-418E-EC41-B2A6-9F503FEC32F8}" destId="{D4696F4A-300B-4F43-9BF6-220A3ED9A6E0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FFF997-4E32-9A44-A21D-78A462ABDE3B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6A41CD-EA7D-4A4D-8E12-6FBF669FA745}">
      <dgm:prSet phldrT="[Text]"/>
      <dgm:spPr/>
      <dgm:t>
        <a:bodyPr/>
        <a:lstStyle/>
        <a:p>
          <a:r>
            <a:rPr lang="en-US" dirty="0" smtClean="0"/>
            <a:t>Association Books mails coded assessment coupon to unit owner for payment</a:t>
          </a:r>
          <a:endParaRPr lang="en-US" dirty="0"/>
        </a:p>
      </dgm:t>
    </dgm:pt>
    <dgm:pt modelId="{12053A40-7FAD-9746-A658-79F93589F8C8}" type="parTrans" cxnId="{79D8BB4A-A562-7F46-B0BE-15D3E9187197}">
      <dgm:prSet/>
      <dgm:spPr/>
      <dgm:t>
        <a:bodyPr/>
        <a:lstStyle/>
        <a:p>
          <a:endParaRPr lang="en-US"/>
        </a:p>
      </dgm:t>
    </dgm:pt>
    <dgm:pt modelId="{353AD9E6-D57B-AB4C-91E0-ADDD3EF9C56A}" type="sibTrans" cxnId="{79D8BB4A-A562-7F46-B0BE-15D3E9187197}">
      <dgm:prSet/>
      <dgm:spPr>
        <a:solidFill>
          <a:schemeClr val="bg2">
            <a:lumMod val="90000"/>
            <a:lumOff val="10000"/>
          </a:schemeClr>
        </a:solidFill>
      </dgm:spPr>
      <dgm:t>
        <a:bodyPr/>
        <a:lstStyle/>
        <a:p>
          <a:endParaRPr lang="en-US"/>
        </a:p>
      </dgm:t>
    </dgm:pt>
    <dgm:pt modelId="{DF43E02E-8655-6440-89CF-BE38F762C1E0}">
      <dgm:prSet phldrT="[Text]"/>
      <dgm:spPr/>
      <dgm:t>
        <a:bodyPr/>
        <a:lstStyle/>
        <a:p>
          <a:r>
            <a:rPr lang="en-US" dirty="0" smtClean="0"/>
            <a:t>Assessment is paid by check, E-check, credit card, (or ACH payment)</a:t>
          </a:r>
          <a:endParaRPr lang="en-US" dirty="0"/>
        </a:p>
      </dgm:t>
    </dgm:pt>
    <dgm:pt modelId="{7E47282E-FD4E-6D4C-9208-F553618F64A3}" type="parTrans" cxnId="{4B94B35D-347B-3F4B-BF44-AC008753B042}">
      <dgm:prSet/>
      <dgm:spPr/>
      <dgm:t>
        <a:bodyPr/>
        <a:lstStyle/>
        <a:p>
          <a:endParaRPr lang="en-US"/>
        </a:p>
      </dgm:t>
    </dgm:pt>
    <dgm:pt modelId="{A7302E2B-09E7-9446-A901-19A162033E83}" type="sibTrans" cxnId="{4B94B35D-347B-3F4B-BF44-AC008753B042}">
      <dgm:prSet/>
      <dgm:spPr>
        <a:solidFill>
          <a:schemeClr val="bg2">
            <a:lumMod val="90000"/>
            <a:lumOff val="10000"/>
          </a:schemeClr>
        </a:solidFill>
      </dgm:spPr>
      <dgm:t>
        <a:bodyPr/>
        <a:lstStyle/>
        <a:p>
          <a:endParaRPr lang="en-US"/>
        </a:p>
      </dgm:t>
    </dgm:pt>
    <dgm:pt modelId="{B8645E95-FD8C-4045-B5BC-92780C10C035}">
      <dgm:prSet/>
      <dgm:spPr/>
      <dgm:t>
        <a:bodyPr/>
        <a:lstStyle/>
        <a:p>
          <a:r>
            <a:rPr lang="en-US" dirty="0" smtClean="0"/>
            <a:t>Owner sends coded coupon and payment to the Lockbox for processing</a:t>
          </a:r>
          <a:endParaRPr lang="en-US" dirty="0"/>
        </a:p>
      </dgm:t>
    </dgm:pt>
    <dgm:pt modelId="{91E8BE54-1317-E344-AC0D-30309B507638}" type="parTrans" cxnId="{92D7EA17-20C9-9B48-8408-114320CF6B3C}">
      <dgm:prSet/>
      <dgm:spPr/>
      <dgm:t>
        <a:bodyPr/>
        <a:lstStyle/>
        <a:p>
          <a:endParaRPr lang="en-US"/>
        </a:p>
      </dgm:t>
    </dgm:pt>
    <dgm:pt modelId="{63F57A4D-3F2F-0044-80B7-6F2D8A47E6E7}" type="sibTrans" cxnId="{92D7EA17-20C9-9B48-8408-114320CF6B3C}">
      <dgm:prSet/>
      <dgm:spPr>
        <a:solidFill>
          <a:schemeClr val="bg2">
            <a:lumMod val="90000"/>
            <a:lumOff val="10000"/>
          </a:schemeClr>
        </a:solidFill>
      </dgm:spPr>
      <dgm:t>
        <a:bodyPr/>
        <a:lstStyle/>
        <a:p>
          <a:endParaRPr lang="en-US"/>
        </a:p>
      </dgm:t>
    </dgm:pt>
    <dgm:pt modelId="{74BCB83E-548E-EB4C-B0E3-EA804EB834B3}">
      <dgm:prSet/>
      <dgm:spPr/>
      <dgm:t>
        <a:bodyPr/>
        <a:lstStyle/>
        <a:p>
          <a:r>
            <a:rPr lang="en-US" dirty="0" smtClean="0"/>
            <a:t>Funds are automatically deposited into the association operating account at the bank</a:t>
          </a:r>
        </a:p>
      </dgm:t>
    </dgm:pt>
    <dgm:pt modelId="{D74B36F0-6C85-3F4F-9087-D57E6738FC90}" type="parTrans" cxnId="{804D0186-AD72-7448-ADA5-D9FEA000AA9A}">
      <dgm:prSet/>
      <dgm:spPr/>
      <dgm:t>
        <a:bodyPr/>
        <a:lstStyle/>
        <a:p>
          <a:endParaRPr lang="en-US"/>
        </a:p>
      </dgm:t>
    </dgm:pt>
    <dgm:pt modelId="{00D32C22-6DD9-4D43-BD4F-8E4832A34045}" type="sibTrans" cxnId="{804D0186-AD72-7448-ADA5-D9FEA000AA9A}">
      <dgm:prSet/>
      <dgm:spPr/>
      <dgm:t>
        <a:bodyPr/>
        <a:lstStyle/>
        <a:p>
          <a:endParaRPr lang="en-US"/>
        </a:p>
      </dgm:t>
    </dgm:pt>
    <dgm:pt modelId="{2E0BCC54-F948-D149-A7F8-7ED887F85FC0}" type="pres">
      <dgm:prSet presAssocID="{AEFFF997-4E32-9A44-A21D-78A462ABDE3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2B3015E-4530-D643-B961-18C1A51CADA9}" type="pres">
      <dgm:prSet presAssocID="{AEFFF997-4E32-9A44-A21D-78A462ABDE3B}" presName="dummyMaxCanvas" presStyleCnt="0">
        <dgm:presLayoutVars/>
      </dgm:prSet>
      <dgm:spPr/>
    </dgm:pt>
    <dgm:pt modelId="{592FD71A-74B6-B64C-85C6-44787211A7BD}" type="pres">
      <dgm:prSet presAssocID="{AEFFF997-4E32-9A44-A21D-78A462ABDE3B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09E496-CAFF-6E4D-B11C-C480C1D9CE1C}" type="pres">
      <dgm:prSet presAssocID="{AEFFF997-4E32-9A44-A21D-78A462ABDE3B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F7678A-194E-E540-BD33-6DBD41BDF973}" type="pres">
      <dgm:prSet presAssocID="{AEFFF997-4E32-9A44-A21D-78A462ABDE3B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984274-ED8B-DD40-B4BC-1BFF8614FCB3}" type="pres">
      <dgm:prSet presAssocID="{AEFFF997-4E32-9A44-A21D-78A462ABDE3B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D1C2D1-AA03-F240-A373-D168C96D38A6}" type="pres">
      <dgm:prSet presAssocID="{AEFFF997-4E32-9A44-A21D-78A462ABDE3B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88DBEC-FC88-2641-9794-E49548CBCBE3}" type="pres">
      <dgm:prSet presAssocID="{AEFFF997-4E32-9A44-A21D-78A462ABDE3B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5460F0-AE0F-0046-A7B9-860C175B4C60}" type="pres">
      <dgm:prSet presAssocID="{AEFFF997-4E32-9A44-A21D-78A462ABDE3B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126E67-F589-FA42-A540-7B0FA88645B0}" type="pres">
      <dgm:prSet presAssocID="{AEFFF997-4E32-9A44-A21D-78A462ABDE3B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DACCE0-7942-8349-A2A1-709E970332DA}" type="pres">
      <dgm:prSet presAssocID="{AEFFF997-4E32-9A44-A21D-78A462ABDE3B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15BE8-F1AA-4D45-8A9A-3B0AFEFBB18D}" type="pres">
      <dgm:prSet presAssocID="{AEFFF997-4E32-9A44-A21D-78A462ABDE3B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7C5942-72EE-E041-AE61-DA43FFB9C7F7}" type="pres">
      <dgm:prSet presAssocID="{AEFFF997-4E32-9A44-A21D-78A462ABDE3B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2FA964-9EA0-194A-BFDC-96328793B645}" type="presOf" srcId="{DF43E02E-8655-6440-89CF-BE38F762C1E0}" destId="{7B09E496-CAFF-6E4D-B11C-C480C1D9CE1C}" srcOrd="0" destOrd="0" presId="urn:microsoft.com/office/officeart/2005/8/layout/vProcess5"/>
    <dgm:cxn modelId="{E604CE59-A342-1247-82A8-D7714D01F57C}" type="presOf" srcId="{74BCB83E-548E-EB4C-B0E3-EA804EB834B3}" destId="{CD984274-ED8B-DD40-B4BC-1BFF8614FCB3}" srcOrd="0" destOrd="0" presId="urn:microsoft.com/office/officeart/2005/8/layout/vProcess5"/>
    <dgm:cxn modelId="{56549E47-33A3-1A4D-8B46-FEB84D1E9E16}" type="presOf" srcId="{DF43E02E-8655-6440-89CF-BE38F762C1E0}" destId="{ADDACCE0-7942-8349-A2A1-709E970332DA}" srcOrd="1" destOrd="0" presId="urn:microsoft.com/office/officeart/2005/8/layout/vProcess5"/>
    <dgm:cxn modelId="{6BCCA21C-FA2D-DA47-B415-D9D48FAB2013}" type="presOf" srcId="{C96A41CD-EA7D-4A4D-8E12-6FBF669FA745}" destId="{D6126E67-F589-FA42-A540-7B0FA88645B0}" srcOrd="1" destOrd="0" presId="urn:microsoft.com/office/officeart/2005/8/layout/vProcess5"/>
    <dgm:cxn modelId="{B2A556D7-FAFE-884A-92BF-6A55CE2D62D0}" type="presOf" srcId="{B8645E95-FD8C-4045-B5BC-92780C10C035}" destId="{3D215BE8-F1AA-4D45-8A9A-3B0AFEFBB18D}" srcOrd="1" destOrd="0" presId="urn:microsoft.com/office/officeart/2005/8/layout/vProcess5"/>
    <dgm:cxn modelId="{18605801-9485-E144-B5BB-EEB0B7B80232}" type="presOf" srcId="{63F57A4D-3F2F-0044-80B7-6F2D8A47E6E7}" destId="{C15460F0-AE0F-0046-A7B9-860C175B4C60}" srcOrd="0" destOrd="0" presId="urn:microsoft.com/office/officeart/2005/8/layout/vProcess5"/>
    <dgm:cxn modelId="{804D0186-AD72-7448-ADA5-D9FEA000AA9A}" srcId="{AEFFF997-4E32-9A44-A21D-78A462ABDE3B}" destId="{74BCB83E-548E-EB4C-B0E3-EA804EB834B3}" srcOrd="3" destOrd="0" parTransId="{D74B36F0-6C85-3F4F-9087-D57E6738FC90}" sibTransId="{00D32C22-6DD9-4D43-BD4F-8E4832A34045}"/>
    <dgm:cxn modelId="{DE0A0BE4-51A1-5B4F-AD40-0F23A457820E}" type="presOf" srcId="{B8645E95-FD8C-4045-B5BC-92780C10C035}" destId="{C6F7678A-194E-E540-BD33-6DBD41BDF973}" srcOrd="0" destOrd="0" presId="urn:microsoft.com/office/officeart/2005/8/layout/vProcess5"/>
    <dgm:cxn modelId="{D8C5B5F7-5C6A-C249-9ACE-9D71BF2E03EB}" type="presOf" srcId="{A7302E2B-09E7-9446-A901-19A162033E83}" destId="{0888DBEC-FC88-2641-9794-E49548CBCBE3}" srcOrd="0" destOrd="0" presId="urn:microsoft.com/office/officeart/2005/8/layout/vProcess5"/>
    <dgm:cxn modelId="{1990F5DC-5621-2D41-9548-E524C62451DC}" type="presOf" srcId="{C96A41CD-EA7D-4A4D-8E12-6FBF669FA745}" destId="{592FD71A-74B6-B64C-85C6-44787211A7BD}" srcOrd="0" destOrd="0" presId="urn:microsoft.com/office/officeart/2005/8/layout/vProcess5"/>
    <dgm:cxn modelId="{92D7EA17-20C9-9B48-8408-114320CF6B3C}" srcId="{AEFFF997-4E32-9A44-A21D-78A462ABDE3B}" destId="{B8645E95-FD8C-4045-B5BC-92780C10C035}" srcOrd="2" destOrd="0" parTransId="{91E8BE54-1317-E344-AC0D-30309B507638}" sibTransId="{63F57A4D-3F2F-0044-80B7-6F2D8A47E6E7}"/>
    <dgm:cxn modelId="{FF84D4EF-AC24-B442-BFEC-72DE9493974E}" type="presOf" srcId="{353AD9E6-D57B-AB4C-91E0-ADDD3EF9C56A}" destId="{8AD1C2D1-AA03-F240-A373-D168C96D38A6}" srcOrd="0" destOrd="0" presId="urn:microsoft.com/office/officeart/2005/8/layout/vProcess5"/>
    <dgm:cxn modelId="{79D8BB4A-A562-7F46-B0BE-15D3E9187197}" srcId="{AEFFF997-4E32-9A44-A21D-78A462ABDE3B}" destId="{C96A41CD-EA7D-4A4D-8E12-6FBF669FA745}" srcOrd="0" destOrd="0" parTransId="{12053A40-7FAD-9746-A658-79F93589F8C8}" sibTransId="{353AD9E6-D57B-AB4C-91E0-ADDD3EF9C56A}"/>
    <dgm:cxn modelId="{4B94B35D-347B-3F4B-BF44-AC008753B042}" srcId="{AEFFF997-4E32-9A44-A21D-78A462ABDE3B}" destId="{DF43E02E-8655-6440-89CF-BE38F762C1E0}" srcOrd="1" destOrd="0" parTransId="{7E47282E-FD4E-6D4C-9208-F553618F64A3}" sibTransId="{A7302E2B-09E7-9446-A901-19A162033E83}"/>
    <dgm:cxn modelId="{75532F86-25BF-B148-8019-7A25244ECC22}" type="presOf" srcId="{AEFFF997-4E32-9A44-A21D-78A462ABDE3B}" destId="{2E0BCC54-F948-D149-A7F8-7ED887F85FC0}" srcOrd="0" destOrd="0" presId="urn:microsoft.com/office/officeart/2005/8/layout/vProcess5"/>
    <dgm:cxn modelId="{74A7CB67-7662-204D-A22D-1D2795F2F9CD}" type="presOf" srcId="{74BCB83E-548E-EB4C-B0E3-EA804EB834B3}" destId="{A87C5942-72EE-E041-AE61-DA43FFB9C7F7}" srcOrd="1" destOrd="0" presId="urn:microsoft.com/office/officeart/2005/8/layout/vProcess5"/>
    <dgm:cxn modelId="{E26B0C1B-1B9E-F640-89E2-735FDFE7DEF0}" type="presParOf" srcId="{2E0BCC54-F948-D149-A7F8-7ED887F85FC0}" destId="{42B3015E-4530-D643-B961-18C1A51CADA9}" srcOrd="0" destOrd="0" presId="urn:microsoft.com/office/officeart/2005/8/layout/vProcess5"/>
    <dgm:cxn modelId="{C14741F2-1945-9C43-BD91-EF86F88F2F78}" type="presParOf" srcId="{2E0BCC54-F948-D149-A7F8-7ED887F85FC0}" destId="{592FD71A-74B6-B64C-85C6-44787211A7BD}" srcOrd="1" destOrd="0" presId="urn:microsoft.com/office/officeart/2005/8/layout/vProcess5"/>
    <dgm:cxn modelId="{C50D44DE-71A8-6742-90B6-3DCC89BEEB11}" type="presParOf" srcId="{2E0BCC54-F948-D149-A7F8-7ED887F85FC0}" destId="{7B09E496-CAFF-6E4D-B11C-C480C1D9CE1C}" srcOrd="2" destOrd="0" presId="urn:microsoft.com/office/officeart/2005/8/layout/vProcess5"/>
    <dgm:cxn modelId="{517653A7-856F-0249-9B6C-96798EC1174E}" type="presParOf" srcId="{2E0BCC54-F948-D149-A7F8-7ED887F85FC0}" destId="{C6F7678A-194E-E540-BD33-6DBD41BDF973}" srcOrd="3" destOrd="0" presId="urn:microsoft.com/office/officeart/2005/8/layout/vProcess5"/>
    <dgm:cxn modelId="{B455345C-6F18-6E48-B178-DA9C6BBFAF47}" type="presParOf" srcId="{2E0BCC54-F948-D149-A7F8-7ED887F85FC0}" destId="{CD984274-ED8B-DD40-B4BC-1BFF8614FCB3}" srcOrd="4" destOrd="0" presId="urn:microsoft.com/office/officeart/2005/8/layout/vProcess5"/>
    <dgm:cxn modelId="{3183E7DE-4EA4-C348-A937-4F970D416A0D}" type="presParOf" srcId="{2E0BCC54-F948-D149-A7F8-7ED887F85FC0}" destId="{8AD1C2D1-AA03-F240-A373-D168C96D38A6}" srcOrd="5" destOrd="0" presId="urn:microsoft.com/office/officeart/2005/8/layout/vProcess5"/>
    <dgm:cxn modelId="{916BA6B5-CE4E-8D45-BFD1-03E882A94299}" type="presParOf" srcId="{2E0BCC54-F948-D149-A7F8-7ED887F85FC0}" destId="{0888DBEC-FC88-2641-9794-E49548CBCBE3}" srcOrd="6" destOrd="0" presId="urn:microsoft.com/office/officeart/2005/8/layout/vProcess5"/>
    <dgm:cxn modelId="{625417D5-80DC-E740-B1CE-DE90F36805E8}" type="presParOf" srcId="{2E0BCC54-F948-D149-A7F8-7ED887F85FC0}" destId="{C15460F0-AE0F-0046-A7B9-860C175B4C60}" srcOrd="7" destOrd="0" presId="urn:microsoft.com/office/officeart/2005/8/layout/vProcess5"/>
    <dgm:cxn modelId="{9D645ACC-03DB-3345-99C6-FBA80A219326}" type="presParOf" srcId="{2E0BCC54-F948-D149-A7F8-7ED887F85FC0}" destId="{D6126E67-F589-FA42-A540-7B0FA88645B0}" srcOrd="8" destOrd="0" presId="urn:microsoft.com/office/officeart/2005/8/layout/vProcess5"/>
    <dgm:cxn modelId="{E21CFA3B-2FBA-0146-8299-F491FF01C02E}" type="presParOf" srcId="{2E0BCC54-F948-D149-A7F8-7ED887F85FC0}" destId="{ADDACCE0-7942-8349-A2A1-709E970332DA}" srcOrd="9" destOrd="0" presId="urn:microsoft.com/office/officeart/2005/8/layout/vProcess5"/>
    <dgm:cxn modelId="{7DDBD5A7-F041-6943-9BFE-6CBA98173387}" type="presParOf" srcId="{2E0BCC54-F948-D149-A7F8-7ED887F85FC0}" destId="{3D215BE8-F1AA-4D45-8A9A-3B0AFEFBB18D}" srcOrd="10" destOrd="0" presId="urn:microsoft.com/office/officeart/2005/8/layout/vProcess5"/>
    <dgm:cxn modelId="{C896DB0E-975B-F84A-8A2F-3E34D634608C}" type="presParOf" srcId="{2E0BCC54-F948-D149-A7F8-7ED887F85FC0}" destId="{A87C5942-72EE-E041-AE61-DA43FFB9C7F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22CAF3-4FA6-1E47-9F17-7FDEA36574DA}" type="doc">
      <dgm:prSet loTypeId="urn:microsoft.com/office/officeart/2005/8/layout/hProcess9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628114-2FE8-124D-9029-4F683E3F90B8}">
      <dgm:prSet phldrT="[Text]"/>
      <dgm:spPr/>
      <dgm:t>
        <a:bodyPr/>
        <a:lstStyle/>
        <a:p>
          <a:r>
            <a:rPr lang="en-US" b="1" i="0" dirty="0" smtClean="0"/>
            <a:t>Vendor sends invoice to accounting lockbox for payment</a:t>
          </a:r>
          <a:endParaRPr lang="en-US" b="1" i="0" dirty="0"/>
        </a:p>
      </dgm:t>
    </dgm:pt>
    <dgm:pt modelId="{77D67204-C9C7-AE43-A0F1-86B1102101CD}" type="parTrans" cxnId="{C69E48AF-AFB0-384F-B98B-68F8B9D6A73E}">
      <dgm:prSet/>
      <dgm:spPr/>
      <dgm:t>
        <a:bodyPr/>
        <a:lstStyle/>
        <a:p>
          <a:endParaRPr lang="en-US"/>
        </a:p>
      </dgm:t>
    </dgm:pt>
    <dgm:pt modelId="{D7876C58-C4BD-4344-AC93-75B718A30AAB}" type="sibTrans" cxnId="{C69E48AF-AFB0-384F-B98B-68F8B9D6A73E}">
      <dgm:prSet/>
      <dgm:spPr/>
      <dgm:t>
        <a:bodyPr/>
        <a:lstStyle/>
        <a:p>
          <a:endParaRPr lang="en-US"/>
        </a:p>
      </dgm:t>
    </dgm:pt>
    <dgm:pt modelId="{0A5E9559-8B7E-FC4D-89AD-CDAA4B99FD75}">
      <dgm:prSet phldrT="[Text]"/>
      <dgm:spPr/>
      <dgm:t>
        <a:bodyPr/>
        <a:lstStyle/>
        <a:p>
          <a:r>
            <a:rPr lang="en-US" b="1" i="0" dirty="0" smtClean="0"/>
            <a:t>Accounting forwards weekly balances to Designated Payer supplementing the lockbox invoices</a:t>
          </a:r>
          <a:endParaRPr lang="en-US" b="1" i="0" dirty="0"/>
        </a:p>
      </dgm:t>
    </dgm:pt>
    <dgm:pt modelId="{7006BDDC-A2E3-D64D-806F-1DAD30480890}" type="parTrans" cxnId="{7644DE4C-0CE4-CF4F-99E4-83645B5EEFCD}">
      <dgm:prSet/>
      <dgm:spPr/>
      <dgm:t>
        <a:bodyPr/>
        <a:lstStyle/>
        <a:p>
          <a:endParaRPr lang="en-US"/>
        </a:p>
      </dgm:t>
    </dgm:pt>
    <dgm:pt modelId="{99BBDD24-E10F-6143-B674-B4068ADCED19}" type="sibTrans" cxnId="{7644DE4C-0CE4-CF4F-99E4-83645B5EEFCD}">
      <dgm:prSet/>
      <dgm:spPr/>
      <dgm:t>
        <a:bodyPr/>
        <a:lstStyle/>
        <a:p>
          <a:endParaRPr lang="en-US"/>
        </a:p>
      </dgm:t>
    </dgm:pt>
    <dgm:pt modelId="{058ADCEA-7FC1-F44F-AC2B-80B2F8ED579D}">
      <dgm:prSet phldrT="[Text]"/>
      <dgm:spPr/>
      <dgm:t>
        <a:bodyPr/>
        <a:lstStyle/>
        <a:p>
          <a:r>
            <a:rPr lang="en-US" b="1" i="0" dirty="0" smtClean="0"/>
            <a:t>Invoice amounts are deducted from designated account and sent to vendor after accounting review</a:t>
          </a:r>
          <a:endParaRPr lang="en-US" b="1" i="0" dirty="0"/>
        </a:p>
      </dgm:t>
    </dgm:pt>
    <dgm:pt modelId="{96C239F6-46F7-174E-ADD4-D1B4349E2F10}" type="parTrans" cxnId="{7C369ABB-CBCD-C249-89BF-9C0F9D4E5461}">
      <dgm:prSet/>
      <dgm:spPr/>
      <dgm:t>
        <a:bodyPr/>
        <a:lstStyle/>
        <a:p>
          <a:endParaRPr lang="en-US"/>
        </a:p>
      </dgm:t>
    </dgm:pt>
    <dgm:pt modelId="{D03550C4-EFCE-E446-9744-416C8BF73B7B}" type="sibTrans" cxnId="{7C369ABB-CBCD-C249-89BF-9C0F9D4E5461}">
      <dgm:prSet/>
      <dgm:spPr/>
      <dgm:t>
        <a:bodyPr/>
        <a:lstStyle/>
        <a:p>
          <a:endParaRPr lang="en-US"/>
        </a:p>
      </dgm:t>
    </dgm:pt>
    <dgm:pt modelId="{A2E9587E-B320-CC47-8FCE-7287C8EF9074}">
      <dgm:prSet phldrT="[Text]"/>
      <dgm:spPr/>
      <dgm:t>
        <a:bodyPr/>
        <a:lstStyle/>
        <a:p>
          <a:r>
            <a:rPr lang="en-US" b="1" i="1" u="none" dirty="0" smtClean="0">
              <a:solidFill>
                <a:schemeClr val="bg2">
                  <a:lumMod val="90000"/>
                  <a:lumOff val="10000"/>
                </a:schemeClr>
              </a:solidFill>
              <a:latin typeface="Wingdings"/>
              <a:ea typeface="Wingdings"/>
              <a:cs typeface="Wingdings"/>
              <a:sym typeface="Wingdings"/>
            </a:rPr>
            <a:t></a:t>
          </a:r>
          <a:r>
            <a:rPr lang="en-US" b="1" i="1" u="none" dirty="0" smtClean="0">
              <a:solidFill>
                <a:schemeClr val="bg2">
                  <a:lumMod val="90000"/>
                  <a:lumOff val="10000"/>
                </a:schemeClr>
              </a:solidFill>
            </a:rPr>
            <a:t>Results in virtually no lost invoices, late payments, or accidental overdrafts</a:t>
          </a:r>
          <a:endParaRPr lang="en-US" b="1" i="1" u="none" dirty="0">
            <a:solidFill>
              <a:schemeClr val="bg2">
                <a:lumMod val="90000"/>
                <a:lumOff val="10000"/>
              </a:schemeClr>
            </a:solidFill>
          </a:endParaRPr>
        </a:p>
      </dgm:t>
    </dgm:pt>
    <dgm:pt modelId="{0DDAE4EE-D583-2C4D-9167-34B695DF136F}" type="parTrans" cxnId="{6DEB9AEC-6DC8-1945-AB9B-EAF39CB231BB}">
      <dgm:prSet/>
      <dgm:spPr/>
      <dgm:t>
        <a:bodyPr/>
        <a:lstStyle/>
        <a:p>
          <a:endParaRPr lang="en-US"/>
        </a:p>
      </dgm:t>
    </dgm:pt>
    <dgm:pt modelId="{4CF04791-C010-7743-AAA7-330AB271CD8E}" type="sibTrans" cxnId="{6DEB9AEC-6DC8-1945-AB9B-EAF39CB231BB}">
      <dgm:prSet/>
      <dgm:spPr/>
      <dgm:t>
        <a:bodyPr/>
        <a:lstStyle/>
        <a:p>
          <a:endParaRPr lang="en-US"/>
        </a:p>
      </dgm:t>
    </dgm:pt>
    <dgm:pt modelId="{2A562C23-F3E7-2340-833F-E6E28C9ED45F}">
      <dgm:prSet phldrT="[Text]"/>
      <dgm:spPr/>
      <dgm:t>
        <a:bodyPr/>
        <a:lstStyle/>
        <a:p>
          <a:r>
            <a:rPr lang="en-US" b="1" i="0" dirty="0" smtClean="0"/>
            <a:t>Designated Payer approves invoices via email and resolves any coding issues</a:t>
          </a:r>
          <a:endParaRPr lang="en-US" b="1" i="0" dirty="0"/>
        </a:p>
      </dgm:t>
    </dgm:pt>
    <dgm:pt modelId="{E6004225-4E09-5247-A21C-4C6EF19C0063}" type="parTrans" cxnId="{B9B64679-056D-E746-97B5-8C3248F5FC96}">
      <dgm:prSet/>
      <dgm:spPr/>
      <dgm:t>
        <a:bodyPr/>
        <a:lstStyle/>
        <a:p>
          <a:endParaRPr lang="en-US"/>
        </a:p>
      </dgm:t>
    </dgm:pt>
    <dgm:pt modelId="{E1BB2224-B66C-F742-9476-D0E1C6BC4721}" type="sibTrans" cxnId="{B9B64679-056D-E746-97B5-8C3248F5FC96}">
      <dgm:prSet/>
      <dgm:spPr/>
      <dgm:t>
        <a:bodyPr/>
        <a:lstStyle/>
        <a:p>
          <a:endParaRPr lang="en-US"/>
        </a:p>
      </dgm:t>
    </dgm:pt>
    <dgm:pt modelId="{B813D920-BECE-3544-8451-4E665E0AB38E}" type="pres">
      <dgm:prSet presAssocID="{EF22CAF3-4FA6-1E47-9F17-7FDEA36574D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D9EB43-4DBB-FB45-83B7-04217A8D9D84}" type="pres">
      <dgm:prSet presAssocID="{EF22CAF3-4FA6-1E47-9F17-7FDEA36574DA}" presName="arrow" presStyleLbl="bgShp" presStyleIdx="0" presStyleCnt="1"/>
      <dgm:spPr/>
    </dgm:pt>
    <dgm:pt modelId="{3C4FA0F7-5C83-F447-995E-2BF5EEBE8838}" type="pres">
      <dgm:prSet presAssocID="{EF22CAF3-4FA6-1E47-9F17-7FDEA36574DA}" presName="linearProcess" presStyleCnt="0"/>
      <dgm:spPr/>
    </dgm:pt>
    <dgm:pt modelId="{2706E963-8A65-B944-9602-D99B1017FCE2}" type="pres">
      <dgm:prSet presAssocID="{F5628114-2FE8-124D-9029-4F683E3F90B8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BE7DB3-6D17-F944-8662-ECF4D6088F1E}" type="pres">
      <dgm:prSet presAssocID="{D7876C58-C4BD-4344-AC93-75B718A30AAB}" presName="sibTrans" presStyleCnt="0"/>
      <dgm:spPr/>
    </dgm:pt>
    <dgm:pt modelId="{0222E641-4F82-0B44-BF4E-E781BB574885}" type="pres">
      <dgm:prSet presAssocID="{0A5E9559-8B7E-FC4D-89AD-CDAA4B99FD75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409C79-775E-2841-A7EC-2E55C2E86CAB}" type="pres">
      <dgm:prSet presAssocID="{99BBDD24-E10F-6143-B674-B4068ADCED19}" presName="sibTrans" presStyleCnt="0"/>
      <dgm:spPr/>
    </dgm:pt>
    <dgm:pt modelId="{93CE5B41-3C7B-CC4B-AAEE-DAF76881A372}" type="pres">
      <dgm:prSet presAssocID="{2A562C23-F3E7-2340-833F-E6E28C9ED45F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E4F2A-8522-FF42-AE4E-B4951DD97E64}" type="pres">
      <dgm:prSet presAssocID="{E1BB2224-B66C-F742-9476-D0E1C6BC4721}" presName="sibTrans" presStyleCnt="0"/>
      <dgm:spPr/>
    </dgm:pt>
    <dgm:pt modelId="{14167B73-EF95-BB4C-A24F-4A437083A722}" type="pres">
      <dgm:prSet presAssocID="{058ADCEA-7FC1-F44F-AC2B-80B2F8ED579D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564A9-CC4E-3F42-8E2E-AF33F8FF7D7E}" type="pres">
      <dgm:prSet presAssocID="{D03550C4-EFCE-E446-9744-416C8BF73B7B}" presName="sibTrans" presStyleCnt="0"/>
      <dgm:spPr/>
    </dgm:pt>
    <dgm:pt modelId="{668DBA94-7A44-C844-8A96-19B5A1D3BE67}" type="pres">
      <dgm:prSet presAssocID="{A2E9587E-B320-CC47-8FCE-7287C8EF9074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D12E97-5566-B045-AB13-3B2AA13D0C37}" type="presOf" srcId="{A2E9587E-B320-CC47-8FCE-7287C8EF9074}" destId="{668DBA94-7A44-C844-8A96-19B5A1D3BE67}" srcOrd="0" destOrd="0" presId="urn:microsoft.com/office/officeart/2005/8/layout/hProcess9"/>
    <dgm:cxn modelId="{89ACF1E8-7596-6143-A23D-B58AE88A79A9}" type="presOf" srcId="{EF22CAF3-4FA6-1E47-9F17-7FDEA36574DA}" destId="{B813D920-BECE-3544-8451-4E665E0AB38E}" srcOrd="0" destOrd="0" presId="urn:microsoft.com/office/officeart/2005/8/layout/hProcess9"/>
    <dgm:cxn modelId="{C90C80F2-F8A3-FF43-804B-F500A1AFB58D}" type="presOf" srcId="{F5628114-2FE8-124D-9029-4F683E3F90B8}" destId="{2706E963-8A65-B944-9602-D99B1017FCE2}" srcOrd="0" destOrd="0" presId="urn:microsoft.com/office/officeart/2005/8/layout/hProcess9"/>
    <dgm:cxn modelId="{7644DE4C-0CE4-CF4F-99E4-83645B5EEFCD}" srcId="{EF22CAF3-4FA6-1E47-9F17-7FDEA36574DA}" destId="{0A5E9559-8B7E-FC4D-89AD-CDAA4B99FD75}" srcOrd="1" destOrd="0" parTransId="{7006BDDC-A2E3-D64D-806F-1DAD30480890}" sibTransId="{99BBDD24-E10F-6143-B674-B4068ADCED19}"/>
    <dgm:cxn modelId="{6DEB9AEC-6DC8-1945-AB9B-EAF39CB231BB}" srcId="{EF22CAF3-4FA6-1E47-9F17-7FDEA36574DA}" destId="{A2E9587E-B320-CC47-8FCE-7287C8EF9074}" srcOrd="4" destOrd="0" parTransId="{0DDAE4EE-D583-2C4D-9167-34B695DF136F}" sibTransId="{4CF04791-C010-7743-AAA7-330AB271CD8E}"/>
    <dgm:cxn modelId="{C69E48AF-AFB0-384F-B98B-68F8B9D6A73E}" srcId="{EF22CAF3-4FA6-1E47-9F17-7FDEA36574DA}" destId="{F5628114-2FE8-124D-9029-4F683E3F90B8}" srcOrd="0" destOrd="0" parTransId="{77D67204-C9C7-AE43-A0F1-86B1102101CD}" sibTransId="{D7876C58-C4BD-4344-AC93-75B718A30AAB}"/>
    <dgm:cxn modelId="{B9B64679-056D-E746-97B5-8C3248F5FC96}" srcId="{EF22CAF3-4FA6-1E47-9F17-7FDEA36574DA}" destId="{2A562C23-F3E7-2340-833F-E6E28C9ED45F}" srcOrd="2" destOrd="0" parTransId="{E6004225-4E09-5247-A21C-4C6EF19C0063}" sibTransId="{E1BB2224-B66C-F742-9476-D0E1C6BC4721}"/>
    <dgm:cxn modelId="{E14A63AB-60A1-3643-8ADF-3518BCF11B72}" type="presOf" srcId="{2A562C23-F3E7-2340-833F-E6E28C9ED45F}" destId="{93CE5B41-3C7B-CC4B-AAEE-DAF76881A372}" srcOrd="0" destOrd="0" presId="urn:microsoft.com/office/officeart/2005/8/layout/hProcess9"/>
    <dgm:cxn modelId="{7264C1B6-852B-9843-8F17-E903B02DC983}" type="presOf" srcId="{0A5E9559-8B7E-FC4D-89AD-CDAA4B99FD75}" destId="{0222E641-4F82-0B44-BF4E-E781BB574885}" srcOrd="0" destOrd="0" presId="urn:microsoft.com/office/officeart/2005/8/layout/hProcess9"/>
    <dgm:cxn modelId="{216B01EB-0BFB-FD48-8A69-42372D2F07F1}" type="presOf" srcId="{058ADCEA-7FC1-F44F-AC2B-80B2F8ED579D}" destId="{14167B73-EF95-BB4C-A24F-4A437083A722}" srcOrd="0" destOrd="0" presId="urn:microsoft.com/office/officeart/2005/8/layout/hProcess9"/>
    <dgm:cxn modelId="{7C369ABB-CBCD-C249-89BF-9C0F9D4E5461}" srcId="{EF22CAF3-4FA6-1E47-9F17-7FDEA36574DA}" destId="{058ADCEA-7FC1-F44F-AC2B-80B2F8ED579D}" srcOrd="3" destOrd="0" parTransId="{96C239F6-46F7-174E-ADD4-D1B4349E2F10}" sibTransId="{D03550C4-EFCE-E446-9744-416C8BF73B7B}"/>
    <dgm:cxn modelId="{7F7F4EFA-C019-EA4F-96CA-FB02E717891A}" type="presParOf" srcId="{B813D920-BECE-3544-8451-4E665E0AB38E}" destId="{1DD9EB43-4DBB-FB45-83B7-04217A8D9D84}" srcOrd="0" destOrd="0" presId="urn:microsoft.com/office/officeart/2005/8/layout/hProcess9"/>
    <dgm:cxn modelId="{65743F12-4A7E-EE41-98D4-566F65E93401}" type="presParOf" srcId="{B813D920-BECE-3544-8451-4E665E0AB38E}" destId="{3C4FA0F7-5C83-F447-995E-2BF5EEBE8838}" srcOrd="1" destOrd="0" presId="urn:microsoft.com/office/officeart/2005/8/layout/hProcess9"/>
    <dgm:cxn modelId="{4EFF6E81-541B-BE46-B0FC-609D581888C2}" type="presParOf" srcId="{3C4FA0F7-5C83-F447-995E-2BF5EEBE8838}" destId="{2706E963-8A65-B944-9602-D99B1017FCE2}" srcOrd="0" destOrd="0" presId="urn:microsoft.com/office/officeart/2005/8/layout/hProcess9"/>
    <dgm:cxn modelId="{4513ABE6-22B4-894E-A9CE-D54A4E15EF6F}" type="presParOf" srcId="{3C4FA0F7-5C83-F447-995E-2BF5EEBE8838}" destId="{FEBE7DB3-6D17-F944-8662-ECF4D6088F1E}" srcOrd="1" destOrd="0" presId="urn:microsoft.com/office/officeart/2005/8/layout/hProcess9"/>
    <dgm:cxn modelId="{5E849438-D7EF-BC4F-ABC1-7A367C0AB60E}" type="presParOf" srcId="{3C4FA0F7-5C83-F447-995E-2BF5EEBE8838}" destId="{0222E641-4F82-0B44-BF4E-E781BB574885}" srcOrd="2" destOrd="0" presId="urn:microsoft.com/office/officeart/2005/8/layout/hProcess9"/>
    <dgm:cxn modelId="{47067275-EA8C-9846-8CC7-D1799C98851A}" type="presParOf" srcId="{3C4FA0F7-5C83-F447-995E-2BF5EEBE8838}" destId="{E9409C79-775E-2841-A7EC-2E55C2E86CAB}" srcOrd="3" destOrd="0" presId="urn:microsoft.com/office/officeart/2005/8/layout/hProcess9"/>
    <dgm:cxn modelId="{4F477F43-316A-F848-9C9E-F9BA9F89139E}" type="presParOf" srcId="{3C4FA0F7-5C83-F447-995E-2BF5EEBE8838}" destId="{93CE5B41-3C7B-CC4B-AAEE-DAF76881A372}" srcOrd="4" destOrd="0" presId="urn:microsoft.com/office/officeart/2005/8/layout/hProcess9"/>
    <dgm:cxn modelId="{891FF4A4-7ADA-1F43-B8E1-DB564962182A}" type="presParOf" srcId="{3C4FA0F7-5C83-F447-995E-2BF5EEBE8838}" destId="{4E2E4F2A-8522-FF42-AE4E-B4951DD97E64}" srcOrd="5" destOrd="0" presId="urn:microsoft.com/office/officeart/2005/8/layout/hProcess9"/>
    <dgm:cxn modelId="{2AADA8EC-6BB8-6E48-A1DD-68C6A3BD0372}" type="presParOf" srcId="{3C4FA0F7-5C83-F447-995E-2BF5EEBE8838}" destId="{14167B73-EF95-BB4C-A24F-4A437083A722}" srcOrd="6" destOrd="0" presId="urn:microsoft.com/office/officeart/2005/8/layout/hProcess9"/>
    <dgm:cxn modelId="{0179CE02-E62F-794C-959B-BF3CE837B744}" type="presParOf" srcId="{3C4FA0F7-5C83-F447-995E-2BF5EEBE8838}" destId="{1A4564A9-CC4E-3F42-8E2E-AF33F8FF7D7E}" srcOrd="7" destOrd="0" presId="urn:microsoft.com/office/officeart/2005/8/layout/hProcess9"/>
    <dgm:cxn modelId="{97A74AB2-6AE7-A941-A79E-95FA73610D80}" type="presParOf" srcId="{3C4FA0F7-5C83-F447-995E-2BF5EEBE8838}" destId="{668DBA94-7A44-C844-8A96-19B5A1D3BE67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4278C0-F479-E949-950A-3E8107E201B9}">
      <dsp:nvSpPr>
        <dsp:cNvPr id="0" name=""/>
        <dsp:cNvSpPr/>
      </dsp:nvSpPr>
      <dsp:spPr>
        <a:xfrm>
          <a:off x="73364" y="0"/>
          <a:ext cx="2607806" cy="44220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  <a:sp3d extrusionH="28000" prstMaterial="matte"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Self Managed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HOA’s &amp; Condos</a:t>
          </a:r>
        </a:p>
      </dsp:txBody>
      <dsp:txXfrm>
        <a:off x="73364" y="1768804"/>
        <a:ext cx="2607806" cy="1768804"/>
      </dsp:txXfrm>
    </dsp:sp>
    <dsp:sp modelId="{1FE94EB3-8A60-114A-A189-05FE02890242}">
      <dsp:nvSpPr>
        <dsp:cNvPr id="0" name=""/>
        <dsp:cNvSpPr/>
      </dsp:nvSpPr>
      <dsp:spPr>
        <a:xfrm>
          <a:off x="569314" y="265320"/>
          <a:ext cx="1472529" cy="1472529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63A044-E595-BD4D-9572-28DD3E330583}">
      <dsp:nvSpPr>
        <dsp:cNvPr id="0" name=""/>
        <dsp:cNvSpPr/>
      </dsp:nvSpPr>
      <dsp:spPr>
        <a:xfrm>
          <a:off x="2687716" y="0"/>
          <a:ext cx="2607806" cy="44220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  <a:sp3d extrusionH="28000" prstMaterial="matte"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Comprehensive Banking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&amp;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Lockbox Service</a:t>
          </a:r>
          <a:endParaRPr lang="en-US" sz="2000" kern="1200" dirty="0"/>
        </a:p>
      </dsp:txBody>
      <dsp:txXfrm>
        <a:off x="2687716" y="1768804"/>
        <a:ext cx="2607806" cy="1768804"/>
      </dsp:txXfrm>
    </dsp:sp>
    <dsp:sp modelId="{8A2A91B2-77E9-5645-8D09-AB6C333567F0}">
      <dsp:nvSpPr>
        <dsp:cNvPr id="0" name=""/>
        <dsp:cNvSpPr/>
      </dsp:nvSpPr>
      <dsp:spPr>
        <a:xfrm>
          <a:off x="3255354" y="265320"/>
          <a:ext cx="1472529" cy="1472529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2A911-1C65-9D4F-B731-DA651C6629E8}">
      <dsp:nvSpPr>
        <dsp:cNvPr id="0" name=""/>
        <dsp:cNvSpPr/>
      </dsp:nvSpPr>
      <dsp:spPr>
        <a:xfrm>
          <a:off x="5373756" y="0"/>
          <a:ext cx="2607806" cy="44220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  <a:sp3d extrusionH="28000" prstMaterial="matte"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Accounting,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Bookkeeping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 &amp;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Monthly Financials</a:t>
          </a:r>
          <a:endParaRPr lang="en-US" sz="2000" kern="1200" dirty="0"/>
        </a:p>
      </dsp:txBody>
      <dsp:txXfrm>
        <a:off x="5373756" y="1768804"/>
        <a:ext cx="2607806" cy="1768804"/>
      </dsp:txXfrm>
    </dsp:sp>
    <dsp:sp modelId="{EB7C8FAE-BF6E-C74D-9ADD-826C97AEDD9D}">
      <dsp:nvSpPr>
        <dsp:cNvPr id="0" name=""/>
        <dsp:cNvSpPr/>
      </dsp:nvSpPr>
      <dsp:spPr>
        <a:xfrm>
          <a:off x="5941395" y="265320"/>
          <a:ext cx="1472529" cy="1472529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CC406F-E05D-5749-B258-353FF5938A38}">
      <dsp:nvSpPr>
        <dsp:cNvPr id="0" name=""/>
        <dsp:cNvSpPr/>
      </dsp:nvSpPr>
      <dsp:spPr>
        <a:xfrm>
          <a:off x="319329" y="3537608"/>
          <a:ext cx="7344579" cy="663301"/>
        </a:xfrm>
        <a:prstGeom prst="leftRightArrow">
          <a:avLst/>
        </a:prstGeom>
        <a:solidFill>
          <a:schemeClr val="bg2">
            <a:lumMod val="90000"/>
            <a:lumOff val="10000"/>
          </a:schemeClr>
        </a:solid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1074F-90AA-DF41-9B49-0EFC6AFAD8C3}">
      <dsp:nvSpPr>
        <dsp:cNvPr id="0" name=""/>
        <dsp:cNvSpPr/>
      </dsp:nvSpPr>
      <dsp:spPr>
        <a:xfrm rot="5400000">
          <a:off x="3649725" y="110628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bg2">
                  <a:lumMod val="90000"/>
                  <a:lumOff val="10000"/>
                </a:schemeClr>
              </a:solidFill>
            </a:rPr>
            <a:t>Accounts</a:t>
          </a:r>
          <a:r>
            <a:rPr lang="en-US" sz="1500" kern="1200" dirty="0" smtClean="0"/>
            <a:t> </a:t>
          </a:r>
          <a:r>
            <a:rPr lang="en-US" sz="1500" kern="1200" dirty="0" smtClean="0">
              <a:solidFill>
                <a:schemeClr val="bg2">
                  <a:lumMod val="90000"/>
                  <a:lumOff val="10000"/>
                </a:schemeClr>
              </a:solidFill>
            </a:rPr>
            <a:t>Receivable</a:t>
          </a:r>
          <a:endParaRPr lang="en-US" sz="1500" kern="1200" dirty="0">
            <a:solidFill>
              <a:schemeClr val="bg2">
                <a:lumMod val="90000"/>
                <a:lumOff val="10000"/>
              </a:schemeClr>
            </a:solidFill>
          </a:endParaRPr>
        </a:p>
      </dsp:txBody>
      <dsp:txXfrm rot="-5400000">
        <a:off x="3985998" y="262915"/>
        <a:ext cx="1004001" cy="1154024"/>
      </dsp:txXfrm>
    </dsp:sp>
    <dsp:sp modelId="{5D69C85C-4F1E-CB49-B04C-11B5402CFB28}">
      <dsp:nvSpPr>
        <dsp:cNvPr id="0" name=""/>
        <dsp:cNvSpPr/>
      </dsp:nvSpPr>
      <dsp:spPr>
        <a:xfrm>
          <a:off x="5261559" y="336962"/>
          <a:ext cx="1871028" cy="100592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 Billing &amp; Collection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Check, E-check, Direct Debit,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ACH Payments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Late Notices &amp; Lien Preparation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Owner Database</a:t>
          </a:r>
          <a:endParaRPr lang="en-US" sz="1000" kern="1200" dirty="0"/>
        </a:p>
      </dsp:txBody>
      <dsp:txXfrm>
        <a:off x="5261559" y="336962"/>
        <a:ext cx="1871028" cy="1005929"/>
      </dsp:txXfrm>
    </dsp:sp>
    <dsp:sp modelId="{3CEE5C0B-3EB9-9F4F-935C-710E7133F24F}">
      <dsp:nvSpPr>
        <dsp:cNvPr id="0" name=""/>
        <dsp:cNvSpPr/>
      </dsp:nvSpPr>
      <dsp:spPr>
        <a:xfrm rot="5400000">
          <a:off x="2074440" y="110628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2410713" y="262915"/>
        <a:ext cx="1004001" cy="1154024"/>
      </dsp:txXfrm>
    </dsp:sp>
    <dsp:sp modelId="{0A880164-0D30-8744-885A-668193391100}">
      <dsp:nvSpPr>
        <dsp:cNvPr id="0" name=""/>
        <dsp:cNvSpPr/>
      </dsp:nvSpPr>
      <dsp:spPr>
        <a:xfrm rot="5400000">
          <a:off x="2859064" y="1533682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bg2">
                  <a:lumMod val="90000"/>
                  <a:lumOff val="10000"/>
                </a:schemeClr>
              </a:solidFill>
            </a:rPr>
            <a:t>Accounts Payable</a:t>
          </a:r>
          <a:endParaRPr lang="en-US" sz="1500" kern="1200" dirty="0">
            <a:solidFill>
              <a:schemeClr val="bg2">
                <a:lumMod val="90000"/>
                <a:lumOff val="10000"/>
              </a:schemeClr>
            </a:solidFill>
          </a:endParaRPr>
        </a:p>
      </dsp:txBody>
      <dsp:txXfrm rot="-5400000">
        <a:off x="3195337" y="1685969"/>
        <a:ext cx="1004001" cy="1154024"/>
      </dsp:txXfrm>
    </dsp:sp>
    <dsp:sp modelId="{397533A9-D156-7545-9843-9D623595F904}">
      <dsp:nvSpPr>
        <dsp:cNvPr id="0" name=""/>
        <dsp:cNvSpPr/>
      </dsp:nvSpPr>
      <dsp:spPr>
        <a:xfrm>
          <a:off x="1097012" y="1760016"/>
          <a:ext cx="1810672" cy="100592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Lockbox Service </a:t>
          </a:r>
        </a:p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 Weekly Balance Updates</a:t>
          </a:r>
        </a:p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Vendor Database</a:t>
          </a:r>
        </a:p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General Ledger</a:t>
          </a:r>
        </a:p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	</a:t>
          </a:r>
          <a:endParaRPr lang="en-US" sz="1000" kern="1200" dirty="0"/>
        </a:p>
      </dsp:txBody>
      <dsp:txXfrm>
        <a:off x="1097012" y="1760016"/>
        <a:ext cx="1810672" cy="1005929"/>
      </dsp:txXfrm>
    </dsp:sp>
    <dsp:sp modelId="{0EEA885A-150D-CD4C-919C-2D765B141C3D}">
      <dsp:nvSpPr>
        <dsp:cNvPr id="0" name=""/>
        <dsp:cNvSpPr/>
      </dsp:nvSpPr>
      <dsp:spPr>
        <a:xfrm rot="5400000">
          <a:off x="4434350" y="1533682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4770623" y="1685969"/>
        <a:ext cx="1004001" cy="1154024"/>
      </dsp:txXfrm>
    </dsp:sp>
    <dsp:sp modelId="{493E66E5-340B-5D41-8F3B-86DC6D969FE0}">
      <dsp:nvSpPr>
        <dsp:cNvPr id="0" name=""/>
        <dsp:cNvSpPr/>
      </dsp:nvSpPr>
      <dsp:spPr>
        <a:xfrm rot="5400000">
          <a:off x="3649725" y="2956737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bg2">
                  <a:lumMod val="90000"/>
                  <a:lumOff val="10000"/>
                </a:schemeClr>
              </a:solidFill>
            </a:rPr>
            <a:t>General Finance Reporting</a:t>
          </a:r>
          <a:endParaRPr lang="en-US" sz="1500" kern="1200" dirty="0">
            <a:solidFill>
              <a:schemeClr val="bg2">
                <a:lumMod val="90000"/>
                <a:lumOff val="10000"/>
              </a:schemeClr>
            </a:solidFill>
          </a:endParaRPr>
        </a:p>
      </dsp:txBody>
      <dsp:txXfrm rot="-5400000">
        <a:off x="3985998" y="3109024"/>
        <a:ext cx="1004001" cy="1154024"/>
      </dsp:txXfrm>
    </dsp:sp>
    <dsp:sp modelId="{8E956F63-A632-BF46-B651-1B78E280A12D}">
      <dsp:nvSpPr>
        <dsp:cNvPr id="0" name=""/>
        <dsp:cNvSpPr/>
      </dsp:nvSpPr>
      <dsp:spPr>
        <a:xfrm>
          <a:off x="5261559" y="3183071"/>
          <a:ext cx="1871028" cy="100592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Monthly</a:t>
          </a:r>
          <a:r>
            <a:rPr lang="en-US" sz="1000" kern="1200" baseline="0" dirty="0" smtClean="0"/>
            <a:t> &amp; Year End Financial Reports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baseline="0" dirty="0" smtClean="0"/>
            <a:t>Bank Reconciliation</a:t>
          </a:r>
        </a:p>
      </dsp:txBody>
      <dsp:txXfrm>
        <a:off x="5261559" y="3183071"/>
        <a:ext cx="1871028" cy="1005929"/>
      </dsp:txXfrm>
    </dsp:sp>
    <dsp:sp modelId="{D4696F4A-300B-4F43-9BF6-220A3ED9A6E0}">
      <dsp:nvSpPr>
        <dsp:cNvPr id="0" name=""/>
        <dsp:cNvSpPr/>
      </dsp:nvSpPr>
      <dsp:spPr>
        <a:xfrm rot="5400000">
          <a:off x="2074440" y="2956737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2410713" y="3109024"/>
        <a:ext cx="1004001" cy="11540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FD71A-74B6-B64C-85C6-44787211A7BD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Association Books mails coded assessment coupon to unit owner for payment</a:t>
          </a:r>
          <a:endParaRPr lang="en-US" sz="2300" kern="1200" dirty="0"/>
        </a:p>
      </dsp:txBody>
      <dsp:txXfrm>
        <a:off x="29163" y="29163"/>
        <a:ext cx="5425092" cy="937385"/>
      </dsp:txXfrm>
    </dsp:sp>
    <dsp:sp modelId="{7B09E496-CAFF-6E4D-B11C-C480C1D9CE1C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Assessment is paid by check, E-check, credit card, (or ACH payment)</a:t>
          </a:r>
          <a:endParaRPr lang="en-US" sz="2300" kern="1200" dirty="0"/>
        </a:p>
      </dsp:txBody>
      <dsp:txXfrm>
        <a:off x="580546" y="1205913"/>
        <a:ext cx="5326758" cy="937385"/>
      </dsp:txXfrm>
    </dsp:sp>
    <dsp:sp modelId="{C6F7678A-194E-E540-BD33-6DBD41BDF973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Owner sends coded coupon and payment to the Lockbox for processing</a:t>
          </a:r>
          <a:endParaRPr lang="en-US" sz="2300" kern="1200" dirty="0"/>
        </a:p>
      </dsp:txBody>
      <dsp:txXfrm>
        <a:off x="1123699" y="2382663"/>
        <a:ext cx="5334987" cy="937385"/>
      </dsp:txXfrm>
    </dsp:sp>
    <dsp:sp modelId="{CD984274-ED8B-DD40-B4BC-1BFF8614FCB3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Funds are automatically deposited into the association operating account at the bank</a:t>
          </a:r>
        </a:p>
      </dsp:txBody>
      <dsp:txXfrm>
        <a:off x="1675083" y="3559414"/>
        <a:ext cx="5326758" cy="937385"/>
      </dsp:txXfrm>
    </dsp:sp>
    <dsp:sp modelId="{8AD1C2D1-AA03-F240-A373-D168C96D38A6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90000"/>
            <a:lumOff val="1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082090" y="762624"/>
        <a:ext cx="355966" cy="487027"/>
      </dsp:txXfrm>
    </dsp:sp>
    <dsp:sp modelId="{0888DBEC-FC88-2641-9794-E49548CBCBE3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90000"/>
            <a:lumOff val="1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633473" y="1939375"/>
        <a:ext cx="355966" cy="487027"/>
      </dsp:txXfrm>
    </dsp:sp>
    <dsp:sp modelId="{C15460F0-AE0F-0046-A7B9-860C175B4C60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90000"/>
            <a:lumOff val="1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7176627" y="3116125"/>
        <a:ext cx="355966" cy="4870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D9EB43-4DBB-FB45-83B7-04217A8D9D84}">
      <dsp:nvSpPr>
        <dsp:cNvPr id="0" name=""/>
        <dsp:cNvSpPr/>
      </dsp:nvSpPr>
      <dsp:spPr>
        <a:xfrm>
          <a:off x="665387" y="0"/>
          <a:ext cx="7541052" cy="512418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06E963-8A65-B944-9602-D99B1017FCE2}">
      <dsp:nvSpPr>
        <dsp:cNvPr id="0" name=""/>
        <dsp:cNvSpPr/>
      </dsp:nvSpPr>
      <dsp:spPr>
        <a:xfrm>
          <a:off x="3898" y="1537254"/>
          <a:ext cx="1704621" cy="20496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i="0" kern="1200" dirty="0" smtClean="0"/>
            <a:t>Vendor sends invoice to accounting lockbox for payment</a:t>
          </a:r>
          <a:endParaRPr lang="en-US" sz="1500" b="1" i="0" kern="1200" dirty="0"/>
        </a:p>
      </dsp:txBody>
      <dsp:txXfrm>
        <a:off x="87111" y="1620467"/>
        <a:ext cx="1538195" cy="1883246"/>
      </dsp:txXfrm>
    </dsp:sp>
    <dsp:sp modelId="{0222E641-4F82-0B44-BF4E-E781BB574885}">
      <dsp:nvSpPr>
        <dsp:cNvPr id="0" name=""/>
        <dsp:cNvSpPr/>
      </dsp:nvSpPr>
      <dsp:spPr>
        <a:xfrm>
          <a:off x="1793750" y="1537254"/>
          <a:ext cx="1704621" cy="20496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i="0" kern="1200" dirty="0" smtClean="0"/>
            <a:t>Accounting forwards weekly balances to Designated Payer supplementing the lockbox invoices</a:t>
          </a:r>
          <a:endParaRPr lang="en-US" sz="1500" b="1" i="0" kern="1200" dirty="0"/>
        </a:p>
      </dsp:txBody>
      <dsp:txXfrm>
        <a:off x="1876963" y="1620467"/>
        <a:ext cx="1538195" cy="1883246"/>
      </dsp:txXfrm>
    </dsp:sp>
    <dsp:sp modelId="{93CE5B41-3C7B-CC4B-AAEE-DAF76881A372}">
      <dsp:nvSpPr>
        <dsp:cNvPr id="0" name=""/>
        <dsp:cNvSpPr/>
      </dsp:nvSpPr>
      <dsp:spPr>
        <a:xfrm>
          <a:off x="3583602" y="1537254"/>
          <a:ext cx="1704621" cy="20496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i="0" kern="1200" dirty="0" smtClean="0"/>
            <a:t>Designated Payer approves invoices via email and resolves any coding issues</a:t>
          </a:r>
          <a:endParaRPr lang="en-US" sz="1500" b="1" i="0" kern="1200" dirty="0"/>
        </a:p>
      </dsp:txBody>
      <dsp:txXfrm>
        <a:off x="3666815" y="1620467"/>
        <a:ext cx="1538195" cy="1883246"/>
      </dsp:txXfrm>
    </dsp:sp>
    <dsp:sp modelId="{14167B73-EF95-BB4C-A24F-4A437083A722}">
      <dsp:nvSpPr>
        <dsp:cNvPr id="0" name=""/>
        <dsp:cNvSpPr/>
      </dsp:nvSpPr>
      <dsp:spPr>
        <a:xfrm>
          <a:off x="5373455" y="1537254"/>
          <a:ext cx="1704621" cy="20496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i="0" kern="1200" dirty="0" smtClean="0"/>
            <a:t>Invoice amounts are deducted from designated account and sent to vendor after accounting review</a:t>
          </a:r>
          <a:endParaRPr lang="en-US" sz="1500" b="1" i="0" kern="1200" dirty="0"/>
        </a:p>
      </dsp:txBody>
      <dsp:txXfrm>
        <a:off x="5456668" y="1620467"/>
        <a:ext cx="1538195" cy="1883246"/>
      </dsp:txXfrm>
    </dsp:sp>
    <dsp:sp modelId="{668DBA94-7A44-C844-8A96-19B5A1D3BE67}">
      <dsp:nvSpPr>
        <dsp:cNvPr id="0" name=""/>
        <dsp:cNvSpPr/>
      </dsp:nvSpPr>
      <dsp:spPr>
        <a:xfrm>
          <a:off x="7163307" y="1537254"/>
          <a:ext cx="1704621" cy="20496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i="1" u="none" kern="1200" dirty="0" smtClean="0">
              <a:solidFill>
                <a:schemeClr val="bg2">
                  <a:lumMod val="90000"/>
                  <a:lumOff val="10000"/>
                </a:schemeClr>
              </a:solidFill>
              <a:latin typeface="Wingdings"/>
              <a:ea typeface="Wingdings"/>
              <a:cs typeface="Wingdings"/>
              <a:sym typeface="Wingdings"/>
            </a:rPr>
            <a:t></a:t>
          </a:r>
          <a:r>
            <a:rPr lang="en-US" sz="1500" b="1" i="1" u="none" kern="1200" dirty="0" smtClean="0">
              <a:solidFill>
                <a:schemeClr val="bg2">
                  <a:lumMod val="90000"/>
                  <a:lumOff val="10000"/>
                </a:schemeClr>
              </a:solidFill>
            </a:rPr>
            <a:t>Results in virtually no lost invoices, late payments, or accidental overdrafts</a:t>
          </a:r>
          <a:endParaRPr lang="en-US" sz="1500" b="1" i="1" u="none" kern="1200" dirty="0">
            <a:solidFill>
              <a:schemeClr val="bg2">
                <a:lumMod val="90000"/>
                <a:lumOff val="10000"/>
              </a:schemeClr>
            </a:solidFill>
          </a:endParaRPr>
        </a:p>
      </dsp:txBody>
      <dsp:txXfrm>
        <a:off x="7246520" y="1620467"/>
        <a:ext cx="1538195" cy="1883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">
        <p:fade/>
      </p:transition>
    </mc:Choice>
    <mc:Fallback xmlns="">
      <p:transition xmlns:p14="http://schemas.microsoft.com/office/powerpoint/2010/main" spd="med" advClick="0" advTm="3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021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34" y="4211874"/>
            <a:ext cx="9061766" cy="1251686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i="1" dirty="0" smtClean="0">
                <a:solidFill>
                  <a:schemeClr val="accent1"/>
                </a:solidFill>
              </a:rPr>
              <a:t>A simple, </a:t>
            </a:r>
            <a:r>
              <a:rPr lang="en-US" i="1" dirty="0" smtClean="0">
                <a:solidFill>
                  <a:schemeClr val="accent1"/>
                </a:solidFill>
              </a:rPr>
              <a:t>lower </a:t>
            </a:r>
            <a:r>
              <a:rPr lang="en-US" i="1" dirty="0" smtClean="0">
                <a:solidFill>
                  <a:schemeClr val="accent1"/>
                </a:solidFill>
              </a:rPr>
              <a:t>cost </a:t>
            </a:r>
            <a:r>
              <a:rPr lang="en-US" i="1" dirty="0" smtClean="0">
                <a:solidFill>
                  <a:schemeClr val="accent1"/>
                </a:solidFill>
              </a:rPr>
              <a:t>Financial </a:t>
            </a:r>
            <a:r>
              <a:rPr lang="en-US" i="1" dirty="0">
                <a:solidFill>
                  <a:schemeClr val="accent1"/>
                </a:solidFill>
              </a:rPr>
              <a:t>M</a:t>
            </a:r>
            <a:r>
              <a:rPr lang="en-US" i="1" dirty="0" smtClean="0">
                <a:solidFill>
                  <a:schemeClr val="accent1"/>
                </a:solidFill>
              </a:rPr>
              <a:t>anagement </a:t>
            </a:r>
            <a:r>
              <a:rPr lang="en-US" i="1" dirty="0" smtClean="0">
                <a:solidFill>
                  <a:schemeClr val="accent1"/>
                </a:solidFill>
              </a:rPr>
              <a:t>solution for your Association</a:t>
            </a:r>
            <a:endParaRPr lang="en-US" i="1" dirty="0">
              <a:solidFill>
                <a:schemeClr val="accent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46" y="1028799"/>
            <a:ext cx="8278255" cy="232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04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9000">
        <p:fade/>
      </p:transition>
    </mc:Choice>
    <mc:Fallback xmlns="">
      <p:transition xmlns:p14="http://schemas.microsoft.com/office/powerpoint/2010/main" spd="slow" advClick="0" advTm="9000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5396"/>
          </a:xfrm>
        </p:spPr>
        <p:txBody>
          <a:bodyPr>
            <a:noAutofit/>
          </a:bodyPr>
          <a:lstStyle/>
          <a:p>
            <a:r>
              <a:rPr lang="en-US" sz="2800" dirty="0" smtClean="0"/>
              <a:t>Association Books brings the necessary </a:t>
            </a:r>
            <a:r>
              <a:rPr lang="en-US" sz="2800" dirty="0" smtClean="0"/>
              <a:t>industry leading resources </a:t>
            </a:r>
            <a:r>
              <a:rPr lang="en-US" sz="2800" dirty="0" smtClean="0"/>
              <a:t>together for streamlined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AR </a:t>
            </a:r>
            <a:r>
              <a:rPr lang="en-US" sz="2800" dirty="0" smtClean="0"/>
              <a:t>&amp; AP processing.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765932"/>
              </p:ext>
            </p:extLst>
          </p:nvPr>
        </p:nvGraphicFramePr>
        <p:xfrm>
          <a:off x="603051" y="1717642"/>
          <a:ext cx="7983239" cy="4422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195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5000">
        <p14:reveal/>
      </p:transition>
    </mc:Choice>
    <mc:Fallback xmlns="">
      <p:transition xmlns:p14="http://schemas.microsoft.com/office/powerpoint/2010/main" spd="slow" advClick="0" advTm="15000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8931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761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25000">
        <p14:reveal/>
      </p:transition>
    </mc:Choice>
    <mc:Fallback xmlns="">
      <p:transition xmlns:p14="http://schemas.microsoft.com/office/powerpoint/2010/main" spd="slow" advClick="0" advTm="25000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Cost Solution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1441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064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25000">
        <p14:flash/>
      </p:transition>
    </mc:Choice>
    <mc:Fallback xmlns="">
      <p:transition xmlns:p14="http://schemas.microsoft.com/office/powerpoint/2010/main" spd="slow" advClick="0" advTm="25000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Accounts Receivable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9962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229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5000">
        <p:dissolve/>
      </p:transition>
    </mc:Choice>
    <mc:Fallback xmlns="">
      <p:transition xmlns:p14="http://schemas.microsoft.com/office/powerpoint/2010/main" spd="slow" advClick="0" advTm="35000">
        <p:dissolv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Accounts Payable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188867"/>
              </p:ext>
            </p:extLst>
          </p:nvPr>
        </p:nvGraphicFramePr>
        <p:xfrm>
          <a:off x="119125" y="1426608"/>
          <a:ext cx="8871827" cy="5124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386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0">
        <p:fade/>
      </p:transition>
    </mc:Choice>
    <mc:Fallback xmlns="">
      <p:transition xmlns:p14="http://schemas.microsoft.com/office/powerpoint/2010/main" spd="slow" advClick="0" advTm="30000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graphicEl>
                                              <a:dgm id="{1DD9EB43-4DBB-FB45-83B7-04217A8D9D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graphicEl>
                                              <a:dgm id="{1DD9EB43-4DBB-FB45-83B7-04217A8D9D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graphicEl>
                                              <a:dgm id="{2706E963-8A65-B944-9602-D99B1017FC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graphicEl>
                                              <a:dgm id="{2706E963-8A65-B944-9602-D99B1017FC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graphicEl>
                                              <a:dgm id="{0222E641-4F82-0B44-BF4E-E781BB5748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graphicEl>
                                              <a:dgm id="{0222E641-4F82-0B44-BF4E-E781BB5748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graphicEl>
                                              <a:dgm id="{93CE5B41-3C7B-CC4B-AAEE-DAF76881A3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graphicEl>
                                              <a:dgm id="{93CE5B41-3C7B-CC4B-AAEE-DAF76881A3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graphicEl>
                                              <a:dgm id="{14167B73-EF95-BB4C-A24F-4A437083A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graphicEl>
                                              <a:dgm id="{14167B73-EF95-BB4C-A24F-4A437083A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7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graphicEl>
                                              <a:dgm id="{668DBA94-7A44-C844-8A96-19B5A1D3BE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graphicEl>
                                              <a:dgm id="{668DBA94-7A44-C844-8A96-19B5A1D3BE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Satisfaction Guaranteed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Association Books will provide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financial management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services for an initial period of 36 months unless otherwise agreed. Our services come with a 90 day cancellation policy guarantee. If you don't like our service, you can cancel at any time, and after 90 days, you will not be billed another cent!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63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25000">
        <p14:vortex dir="r"/>
      </p:transition>
    </mc:Choice>
    <mc:Fallback xmlns="">
      <p:transition xmlns:p14="http://schemas.microsoft.com/office/powerpoint/2010/main" spd="slow" advClick="0" advTm="25000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bliqueTopLeft"/>
              <a:lightRig rig="threePt" dir="t"/>
            </a:scene3d>
            <a:sp3d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Exceptional Financial Services</a:t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5985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We </a:t>
            </a:r>
            <a:r>
              <a:rPr lang="en-US" dirty="0" smtClean="0"/>
              <a:t>provide Financial Management </a:t>
            </a:r>
            <a:r>
              <a:rPr lang="en-US" dirty="0"/>
              <a:t>for less </a:t>
            </a:r>
            <a:r>
              <a:rPr lang="en-US" dirty="0" smtClean="0"/>
              <a:t>cost by </a:t>
            </a:r>
            <a:r>
              <a:rPr lang="en-US" dirty="0"/>
              <a:t>offering a simple, easy to use, highly functional system, that works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…for </a:t>
            </a:r>
            <a:r>
              <a:rPr lang="en-US" dirty="0"/>
              <a:t>your association.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466" y="5388839"/>
            <a:ext cx="3784600" cy="11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51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20000">
        <p:circle/>
      </p:transition>
    </mc:Choice>
    <mc:Fallback xmlns="">
      <p:transition xmlns:p14="http://schemas.microsoft.com/office/powerpoint/2010/main" spd="slow" advClick="0" advTm="20000">
        <p:circl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1834</TotalTime>
  <Words>332</Words>
  <Application>Microsoft Macintosh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Twilight</vt:lpstr>
      <vt:lpstr>PowerPoint Presentation</vt:lpstr>
      <vt:lpstr>Association Books brings the necessary industry leading resources together for streamlined  AR &amp; AP processing.</vt:lpstr>
      <vt:lpstr>Services</vt:lpstr>
      <vt:lpstr>Low Cost Solution</vt:lpstr>
      <vt:lpstr>Accounts Receivable</vt:lpstr>
      <vt:lpstr>Accounts Payable </vt:lpstr>
      <vt:lpstr>Satisfaction Guaranteed</vt:lpstr>
      <vt:lpstr>Exceptional Financial Services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Fehring</dc:creator>
  <cp:lastModifiedBy>Chris Fehring</cp:lastModifiedBy>
  <cp:revision>37</cp:revision>
  <dcterms:created xsi:type="dcterms:W3CDTF">2012-03-19T14:50:31Z</dcterms:created>
  <dcterms:modified xsi:type="dcterms:W3CDTF">2012-11-08T15:11:21Z</dcterms:modified>
</cp:coreProperties>
</file>